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62" r:id="rId3"/>
    <p:sldMasterId id="2147483675" r:id="rId4"/>
    <p:sldMasterId id="2147483688" r:id="rId5"/>
    <p:sldMasterId id="2147483701" r:id="rId6"/>
    <p:sldMasterId id="2147483713" r:id="rId7"/>
  </p:sldMasterIdLst>
  <p:notesMasterIdLst>
    <p:notesMasterId r:id="rId79"/>
  </p:notesMasterIdLst>
  <p:handoutMasterIdLst>
    <p:handoutMasterId r:id="rId80"/>
  </p:handoutMasterIdLst>
  <p:sldIdLst>
    <p:sldId id="258" r:id="rId8"/>
    <p:sldId id="260" r:id="rId9"/>
    <p:sldId id="261" r:id="rId10"/>
    <p:sldId id="2050" r:id="rId11"/>
    <p:sldId id="2042" r:id="rId12"/>
    <p:sldId id="265" r:id="rId13"/>
    <p:sldId id="266" r:id="rId14"/>
    <p:sldId id="271" r:id="rId15"/>
    <p:sldId id="274" r:id="rId16"/>
    <p:sldId id="275" r:id="rId17"/>
    <p:sldId id="3876" r:id="rId18"/>
    <p:sldId id="3886" r:id="rId19"/>
    <p:sldId id="283" r:id="rId20"/>
    <p:sldId id="3878" r:id="rId21"/>
    <p:sldId id="3877" r:id="rId22"/>
    <p:sldId id="345" r:id="rId23"/>
    <p:sldId id="346" r:id="rId24"/>
    <p:sldId id="289" r:id="rId25"/>
    <p:sldId id="290" r:id="rId26"/>
    <p:sldId id="291" r:id="rId27"/>
    <p:sldId id="3793" r:id="rId28"/>
    <p:sldId id="3795" r:id="rId29"/>
    <p:sldId id="2071" r:id="rId30"/>
    <p:sldId id="3852" r:id="rId31"/>
    <p:sldId id="293" r:id="rId32"/>
    <p:sldId id="294" r:id="rId33"/>
    <p:sldId id="296" r:id="rId34"/>
    <p:sldId id="3868" r:id="rId35"/>
    <p:sldId id="3874" r:id="rId36"/>
    <p:sldId id="3875" r:id="rId37"/>
    <p:sldId id="3785" r:id="rId38"/>
    <p:sldId id="302" r:id="rId39"/>
    <p:sldId id="304" r:id="rId40"/>
    <p:sldId id="307" r:id="rId41"/>
    <p:sldId id="308" r:id="rId42"/>
    <p:sldId id="1931" r:id="rId43"/>
    <p:sldId id="1934" r:id="rId44"/>
    <p:sldId id="1964" r:id="rId45"/>
    <p:sldId id="1965" r:id="rId46"/>
    <p:sldId id="3802" r:id="rId47"/>
    <p:sldId id="3803" r:id="rId48"/>
    <p:sldId id="3805" r:id="rId49"/>
    <p:sldId id="3807" r:id="rId50"/>
    <p:sldId id="3808" r:id="rId51"/>
    <p:sldId id="3810" r:id="rId52"/>
    <p:sldId id="3811" r:id="rId53"/>
    <p:sldId id="3813" r:id="rId54"/>
    <p:sldId id="3817" r:id="rId55"/>
    <p:sldId id="3818" r:id="rId56"/>
    <p:sldId id="3814" r:id="rId57"/>
    <p:sldId id="3821" r:id="rId58"/>
    <p:sldId id="3825" r:id="rId59"/>
    <p:sldId id="3827" r:id="rId60"/>
    <p:sldId id="3828" r:id="rId61"/>
    <p:sldId id="3830" r:id="rId62"/>
    <p:sldId id="3831" r:id="rId63"/>
    <p:sldId id="3834" r:id="rId64"/>
    <p:sldId id="2035" r:id="rId65"/>
    <p:sldId id="2082" r:id="rId66"/>
    <p:sldId id="2023" r:id="rId67"/>
    <p:sldId id="2024" r:id="rId68"/>
    <p:sldId id="3881" r:id="rId69"/>
    <p:sldId id="3879" r:id="rId70"/>
    <p:sldId id="309" r:id="rId71"/>
    <p:sldId id="310" r:id="rId72"/>
    <p:sldId id="311" r:id="rId73"/>
    <p:sldId id="3884" r:id="rId74"/>
    <p:sldId id="3887" r:id="rId75"/>
    <p:sldId id="3883" r:id="rId76"/>
    <p:sldId id="3882" r:id="rId77"/>
    <p:sldId id="3885" r:id="rId78"/>
  </p:sldIdLst>
  <p:sldSz cx="9144000" cy="6858000" type="screen4x3"/>
  <p:notesSz cx="6797675" cy="9928225"/>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6" autoAdjust="0"/>
    <p:restoredTop sz="94660"/>
  </p:normalViewPr>
  <p:slideViewPr>
    <p:cSldViewPr>
      <p:cViewPr varScale="1">
        <p:scale>
          <a:sx n="105" d="100"/>
          <a:sy n="105" d="100"/>
        </p:scale>
        <p:origin x="172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1427"/>
    </p:cViewPr>
  </p:sorterViewPr>
  <p:notesViewPr>
    <p:cSldViewPr>
      <p:cViewPr varScale="1">
        <p:scale>
          <a:sx n="83" d="100"/>
          <a:sy n="83" d="100"/>
        </p:scale>
        <p:origin x="307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2021/8/31</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587255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A227BD72-39C4-4833-9D66-94340B3B0F43}" type="datetimeFigureOut">
              <a:rPr lang="zh-CN" altLang="en-US" smtClean="0"/>
              <a:t>2021/8/31</a:t>
            </a:fld>
            <a:endParaRPr lang="zh-CN" altLang="en-US"/>
          </a:p>
        </p:txBody>
      </p:sp>
      <p:sp>
        <p:nvSpPr>
          <p:cNvPr id="4" name="幻灯片图像占位符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FFA4AF4C-2213-4A46-AEE2-66BD1F4352A0}" type="slidenum">
              <a:rPr lang="zh-CN" altLang="en-US" smtClean="0"/>
              <a:t>‹#›</a:t>
            </a:fld>
            <a:endParaRPr lang="zh-CN" altLang="en-US"/>
          </a:p>
        </p:txBody>
      </p:sp>
    </p:spTree>
    <p:extLst>
      <p:ext uri="{BB962C8B-B14F-4D97-AF65-F5344CB8AC3E}">
        <p14:creationId xmlns:p14="http://schemas.microsoft.com/office/powerpoint/2010/main" val="2442179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p:spPr>
        <p:txBody>
          <a:bodyPr/>
          <a:lstStyle/>
          <a:p>
            <a:pPr eaLnBrk="1" hangingPunct="1"/>
            <a:endParaRPr lang="zh-CN" altLang="en-US"/>
          </a:p>
        </p:txBody>
      </p:sp>
      <p:sp>
        <p:nvSpPr>
          <p:cNvPr id="2529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23D686-21A6-406E-AA3B-C47E57BAF1F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371257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p:spPr>
        <p:txBody>
          <a:bodyPr/>
          <a:lstStyle/>
          <a:p>
            <a:pPr eaLnBrk="1" hangingPunct="1"/>
            <a:endParaRPr lang="zh-CN" altLang="en-US"/>
          </a:p>
        </p:txBody>
      </p:sp>
      <p:sp>
        <p:nvSpPr>
          <p:cNvPr id="18227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71E358-4D0A-41F4-B5F6-A084B968F916}"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872725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p:spPr>
        <p:txBody>
          <a:bodyPr/>
          <a:lstStyle/>
          <a:p>
            <a:pPr eaLnBrk="1" hangingPunct="1"/>
            <a:endParaRPr lang="zh-CN" altLang="en-US"/>
          </a:p>
        </p:txBody>
      </p:sp>
      <p:sp>
        <p:nvSpPr>
          <p:cNvPr id="18432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A0E1BD-EDEE-4F70-A0DC-4DE0C87FA9D4}"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5697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p:spPr>
        <p:txBody>
          <a:bodyPr/>
          <a:lstStyle/>
          <a:p>
            <a:pPr eaLnBrk="1" hangingPunct="1"/>
            <a:endParaRPr lang="zh-CN" altLang="en-US"/>
          </a:p>
        </p:txBody>
      </p:sp>
      <p:sp>
        <p:nvSpPr>
          <p:cNvPr id="1884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564757A-F6D8-45BC-8741-40DBE49612D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914496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p:spPr>
        <p:txBody>
          <a:bodyPr/>
          <a:lstStyle/>
          <a:p>
            <a:pPr eaLnBrk="1" hangingPunct="1"/>
            <a:endParaRPr lang="zh-CN" altLang="en-US"/>
          </a:p>
        </p:txBody>
      </p:sp>
      <p:sp>
        <p:nvSpPr>
          <p:cNvPr id="20275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7FE6232-C486-4C7A-83D5-16CC3EDD0AD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808310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p:spPr>
        <p:txBody>
          <a:bodyPr/>
          <a:lstStyle/>
          <a:p>
            <a:pPr eaLnBrk="1" hangingPunct="1"/>
            <a:endParaRPr lang="zh-CN" altLang="en-US"/>
          </a:p>
        </p:txBody>
      </p:sp>
      <p:sp>
        <p:nvSpPr>
          <p:cNvPr id="20890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3C3C76-9D34-4AB0-826B-F9571347D2D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24239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p:spPr>
        <p:txBody>
          <a:bodyPr/>
          <a:lstStyle/>
          <a:p>
            <a:pPr eaLnBrk="1" hangingPunct="1"/>
            <a:endParaRPr lang="zh-CN" altLang="en-US"/>
          </a:p>
        </p:txBody>
      </p:sp>
      <p:sp>
        <p:nvSpPr>
          <p:cNvPr id="21504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F780D5-F057-4352-B53A-47F578ED1A6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79598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p:spPr>
        <p:txBody>
          <a:bodyPr/>
          <a:lstStyle/>
          <a:p>
            <a:pPr eaLnBrk="1" hangingPunct="1"/>
            <a:endParaRPr lang="zh-CN" altLang="en-US"/>
          </a:p>
        </p:txBody>
      </p:sp>
      <p:sp>
        <p:nvSpPr>
          <p:cNvPr id="22938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9A102-FC8C-453D-B4EC-A4B6DC1968D5}"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5122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p:spPr>
        <p:txBody>
          <a:bodyPr/>
          <a:lstStyle/>
          <a:p>
            <a:pPr eaLnBrk="1" hangingPunct="1"/>
            <a:endParaRPr lang="zh-CN" altLang="en-US"/>
          </a:p>
        </p:txBody>
      </p:sp>
      <p:sp>
        <p:nvSpPr>
          <p:cNvPr id="24576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E93AF22-A167-4700-92B4-E52CEA9D9B7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659238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A4AF4C-2213-4A46-AEE2-66BD1F4352A0}" type="slidenum">
              <a:rPr lang="zh-CN" altLang="en-US" smtClean="0"/>
              <a:t>7</a:t>
            </a:fld>
            <a:endParaRPr lang="zh-CN" altLang="en-US"/>
          </a:p>
        </p:txBody>
      </p:sp>
    </p:spTree>
    <p:extLst>
      <p:ext uri="{BB962C8B-B14F-4D97-AF65-F5344CB8AC3E}">
        <p14:creationId xmlns:p14="http://schemas.microsoft.com/office/powerpoint/2010/main" val="47069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编译器编译</a:t>
            </a:r>
            <a:r>
              <a:rPr lang="en-US" altLang="zh-CN" dirty="0" err="1"/>
              <a:t>os</a:t>
            </a:r>
            <a:r>
              <a:rPr lang="zh-CN" altLang="en-US" dirty="0"/>
              <a:t>内核需要用到浮点指令吗，你写的程序经常使用浮点数吗？  操作系统运行需要浮点指令吗？</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986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深入理解计算机中存储山的概念</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28229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不服跑个分，安安兔的例子</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03805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0470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p:spPr>
        <p:txBody>
          <a:bodyPr/>
          <a:lstStyle/>
          <a:p>
            <a:pPr eaLnBrk="1" hangingPunct="1"/>
            <a:endParaRPr lang="zh-CN" altLang="en-US"/>
          </a:p>
        </p:txBody>
      </p:sp>
      <p:sp>
        <p:nvSpPr>
          <p:cNvPr id="17306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45CFFF-3A13-4E4E-8A1D-0C7BD50EB84F}"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02836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A4AF4C-2213-4A46-AEE2-66BD1F4352A0}" type="slidenum">
              <a:rPr lang="zh-CN" altLang="en-US" smtClean="0"/>
              <a:t>39</a:t>
            </a:fld>
            <a:endParaRPr lang="zh-CN" altLang="en-US"/>
          </a:p>
        </p:txBody>
      </p:sp>
    </p:spTree>
    <p:extLst>
      <p:ext uri="{BB962C8B-B14F-4D97-AF65-F5344CB8AC3E}">
        <p14:creationId xmlns:p14="http://schemas.microsoft.com/office/powerpoint/2010/main" val="36053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1500" y="1340768"/>
            <a:ext cx="8115300" cy="4831432"/>
          </a:xfrm>
        </p:spPr>
        <p:txBody>
          <a:bodyPr/>
          <a:lstStyle/>
          <a:p>
            <a:r>
              <a:rPr lang="zh-CN" altLang="en-US" dirty="0"/>
              <a:t>单击此处编辑母版标题样式</a:t>
            </a:r>
          </a:p>
        </p:txBody>
      </p:sp>
      <p:sp>
        <p:nvSpPr>
          <p:cNvPr id="3" name="矩形 2">
            <a:extLst>
              <a:ext uri="{FF2B5EF4-FFF2-40B4-BE49-F238E27FC236}">
                <a16:creationId xmlns:a16="http://schemas.microsoft.com/office/drawing/2014/main" id="{D668EE1D-2035-423D-B9B1-366E967BF0D9}"/>
              </a:ext>
            </a:extLst>
          </p:cNvPr>
          <p:cNvSpPr/>
          <p:nvPr userDrawn="1"/>
        </p:nvSpPr>
        <p:spPr bwMode="auto">
          <a:xfrm>
            <a:off x="4067944" y="685800"/>
            <a:ext cx="4752528" cy="72008"/>
          </a:xfrm>
          <a:prstGeom prst="rect">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CD43CC9-1570-41DC-8E03-CD05E8C51F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6BA893A-3815-4D79-9043-3F879C802FF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D1DFA83-F2FB-4757-A748-60B828F37B34}"/>
              </a:ext>
            </a:extLst>
          </p:cNvPr>
          <p:cNvSpPr>
            <a:spLocks noGrp="1" noChangeArrowheads="1"/>
          </p:cNvSpPr>
          <p:nvPr>
            <p:ph type="sldNum" sz="quarter" idx="12"/>
          </p:nvPr>
        </p:nvSpPr>
        <p:spPr>
          <a:ln/>
        </p:spPr>
        <p:txBody>
          <a:bodyPr/>
          <a:lstStyle>
            <a:lvl1pPr>
              <a:defRPr/>
            </a:lvl1pPr>
          </a:lstStyle>
          <a:p>
            <a:pPr>
              <a:defRPr/>
            </a:pPr>
            <a:fld id="{A2EBAD34-9AD6-413E-AB6B-8CC5DB50C531}" type="slidenum">
              <a:rPr lang="en-US" altLang="zh-CN"/>
              <a:pPr>
                <a:defRPr/>
              </a:pPr>
              <a:t>‹#›</a:t>
            </a:fld>
            <a:endParaRPr lang="en-US" altLang="zh-CN"/>
          </a:p>
        </p:txBody>
      </p:sp>
    </p:spTree>
    <p:extLst>
      <p:ext uri="{BB962C8B-B14F-4D97-AF65-F5344CB8AC3E}">
        <p14:creationId xmlns:p14="http://schemas.microsoft.com/office/powerpoint/2010/main" val="338323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AAC4FEA-DDD8-4876-8D44-0E21D4084B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02541CD-F993-4036-BD3C-9D4532B08A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F78A1B7-51E2-42E2-8E16-F840231EFB9B}"/>
              </a:ext>
            </a:extLst>
          </p:cNvPr>
          <p:cNvSpPr>
            <a:spLocks noGrp="1" noChangeArrowheads="1"/>
          </p:cNvSpPr>
          <p:nvPr>
            <p:ph type="sldNum" sz="quarter" idx="12"/>
          </p:nvPr>
        </p:nvSpPr>
        <p:spPr>
          <a:ln/>
        </p:spPr>
        <p:txBody>
          <a:bodyPr/>
          <a:lstStyle>
            <a:lvl1pPr>
              <a:defRPr/>
            </a:lvl1pPr>
          </a:lstStyle>
          <a:p>
            <a:pPr>
              <a:defRPr/>
            </a:pPr>
            <a:fld id="{E4AB727F-2E4F-41E1-882E-5B32E3B443EE}" type="slidenum">
              <a:rPr lang="en-US" altLang="zh-CN"/>
              <a:pPr>
                <a:defRPr/>
              </a:pPr>
              <a:t>‹#›</a:t>
            </a:fld>
            <a:endParaRPr lang="en-US" altLang="zh-CN"/>
          </a:p>
        </p:txBody>
      </p:sp>
    </p:spTree>
    <p:extLst>
      <p:ext uri="{BB962C8B-B14F-4D97-AF65-F5344CB8AC3E}">
        <p14:creationId xmlns:p14="http://schemas.microsoft.com/office/powerpoint/2010/main" val="1939875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CD61268-B679-49B2-8034-F637A5A858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D4AD667-A58B-4A9F-9B1A-1273233830A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BA83DE5-AA2D-412A-AF26-FAD673638D96}"/>
              </a:ext>
            </a:extLst>
          </p:cNvPr>
          <p:cNvSpPr>
            <a:spLocks noGrp="1" noChangeArrowheads="1"/>
          </p:cNvSpPr>
          <p:nvPr>
            <p:ph type="sldNum" sz="quarter" idx="12"/>
          </p:nvPr>
        </p:nvSpPr>
        <p:spPr>
          <a:ln/>
        </p:spPr>
        <p:txBody>
          <a:bodyPr/>
          <a:lstStyle>
            <a:lvl1pPr>
              <a:defRPr/>
            </a:lvl1pPr>
          </a:lstStyle>
          <a:p>
            <a:pPr>
              <a:defRPr/>
            </a:pPr>
            <a:fld id="{31BEAC3C-FC38-4A3F-BD3F-E895602A15A4}" type="slidenum">
              <a:rPr lang="en-US" altLang="zh-CN"/>
              <a:pPr>
                <a:defRPr/>
              </a:pPr>
              <a:t>‹#›</a:t>
            </a:fld>
            <a:endParaRPr lang="en-US" altLang="zh-CN"/>
          </a:p>
        </p:txBody>
      </p:sp>
    </p:spTree>
    <p:extLst>
      <p:ext uri="{BB962C8B-B14F-4D97-AF65-F5344CB8AC3E}">
        <p14:creationId xmlns:p14="http://schemas.microsoft.com/office/powerpoint/2010/main" val="74331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62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15" name="椭圆 14"/>
          <p:cNvSpPr/>
          <p:nvPr userDrawn="1"/>
        </p:nvSpPr>
        <p:spPr>
          <a:xfrm>
            <a:off x="8468196" y="6595549"/>
            <a:ext cx="185166"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365867" y="257615"/>
            <a:ext cx="7886700" cy="617641"/>
          </a:xfrm>
        </p:spPr>
        <p:txBody>
          <a:bodyPr>
            <a:normAutofit/>
          </a:bodyPr>
          <a:lstStyle>
            <a:lvl1pPr>
              <a:defRPr sz="21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8572" y="6692475"/>
            <a:ext cx="9135428"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953" y="6692475"/>
            <a:ext cx="569415"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灯片编号占位符 3"/>
          <p:cNvSpPr txBox="1"/>
          <p:nvPr userDrawn="1"/>
        </p:nvSpPr>
        <p:spPr>
          <a:xfrm>
            <a:off x="8451256" y="6589900"/>
            <a:ext cx="219046"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z="900"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sz="90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365867" y="942764"/>
            <a:ext cx="7886699" cy="5637024"/>
          </a:xfrm>
          <a:prstGeom prst="rect">
            <a:avLst/>
          </a:prstGeom>
        </p:spPr>
        <p:txBody>
          <a:bodyPr/>
          <a:lstStyle>
            <a:lvl1pPr marL="257175" indent="-257175">
              <a:lnSpc>
                <a:spcPct val="120000"/>
              </a:lnSpc>
              <a:buClr>
                <a:srgbClr val="FFC000"/>
              </a:buClr>
              <a:buFont typeface="Wingdings" panose="05000000000000000000" pitchFamily="2" charset="2"/>
              <a:buChar char="n"/>
              <a:defRPr sz="1950">
                <a:latin typeface="微软雅黑" panose="020B0503020204020204" pitchFamily="34" charset="-122"/>
                <a:ea typeface="微软雅黑" panose="020B0503020204020204" pitchFamily="34" charset="-122"/>
              </a:defRPr>
            </a:lvl1pPr>
            <a:lvl2pPr marL="609600" indent="-266700">
              <a:lnSpc>
                <a:spcPct val="120000"/>
              </a:lnSpc>
              <a:buClr>
                <a:srgbClr val="FFC000"/>
              </a:buClr>
              <a:buFont typeface="Wingdings" panose="05000000000000000000" pitchFamily="2" charset="2"/>
              <a:buChar char="p"/>
              <a:defRPr sz="1500">
                <a:solidFill>
                  <a:srgbClr val="C00000"/>
                </a:solidFill>
                <a:latin typeface="微软雅黑" panose="020B0503020204020204" pitchFamily="34" charset="-122"/>
                <a:ea typeface="微软雅黑" panose="020B0503020204020204" pitchFamily="34" charset="-122"/>
              </a:defRPr>
            </a:lvl2pPr>
            <a:lvl3pPr marL="857250" indent="-171450">
              <a:lnSpc>
                <a:spcPct val="120000"/>
              </a:lnSpc>
              <a:buClr>
                <a:srgbClr val="FFC000"/>
              </a:buClr>
              <a:buFont typeface="Wingdings" panose="05000000000000000000" pitchFamily="2" charset="2"/>
              <a:buChar char="u"/>
              <a:defRPr sz="1500">
                <a:latin typeface="微软雅黑" panose="020B0503020204020204" pitchFamily="34" charset="-122"/>
                <a:ea typeface="微软雅黑" panose="020B0503020204020204" pitchFamily="34" charset="-122"/>
              </a:defRPr>
            </a:lvl3pPr>
            <a:lvl4pPr>
              <a:lnSpc>
                <a:spcPct val="120000"/>
              </a:lnSpc>
              <a:defRPr sz="1200">
                <a:latin typeface="微软雅黑" panose="020B0503020204020204" pitchFamily="34" charset="-122"/>
                <a:ea typeface="微软雅黑" panose="020B0503020204020204" pitchFamily="34" charset="-122"/>
              </a:defRPr>
            </a:lvl4pPr>
            <a:lvl5pPr>
              <a:lnSpc>
                <a:spcPct val="120000"/>
              </a:lnSpc>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244929" y="359908"/>
            <a:ext cx="1040092"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pic>
        <p:nvPicPr>
          <p:cNvPr id="12" name="图片 11">
            <a:extLst>
              <a:ext uri="{FF2B5EF4-FFF2-40B4-BE49-F238E27FC236}">
                <a16:creationId xmlns:a16="http://schemas.microsoft.com/office/drawing/2014/main" id="{B3F88053-11FB-4F4A-8452-15E8E8727A41}"/>
              </a:ext>
            </a:extLst>
          </p:cNvPr>
          <p:cNvPicPr>
            <a:picLocks noChangeAspect="1"/>
          </p:cNvPicPr>
          <p:nvPr userDrawn="1"/>
        </p:nvPicPr>
        <p:blipFill>
          <a:blip r:embed="rId2">
            <a:biLevel thresh="50000"/>
          </a:blip>
          <a:stretch>
            <a:fillRect/>
          </a:stretch>
        </p:blipFill>
        <p:spPr>
          <a:xfrm>
            <a:off x="463083" y="6665667"/>
            <a:ext cx="1035206" cy="255024"/>
          </a:xfrm>
          <a:prstGeom prst="rect">
            <a:avLst/>
          </a:prstGeom>
        </p:spPr>
      </p:pic>
    </p:spTree>
    <p:extLst>
      <p:ext uri="{BB962C8B-B14F-4D97-AF65-F5344CB8AC3E}">
        <p14:creationId xmlns:p14="http://schemas.microsoft.com/office/powerpoint/2010/main" val="400643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945795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314160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6659569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34554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610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F3F13D98-7D31-4638-B4D3-2042F6CD6C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24BF8A1-D5B6-41A6-A579-A8F46752E1B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3490622-DC85-4D08-8E43-DB1399EA5A07}"/>
              </a:ext>
            </a:extLst>
          </p:cNvPr>
          <p:cNvSpPr>
            <a:spLocks noGrp="1" noChangeArrowheads="1"/>
          </p:cNvSpPr>
          <p:nvPr>
            <p:ph type="sldNum" sz="quarter" idx="12"/>
          </p:nvPr>
        </p:nvSpPr>
        <p:spPr>
          <a:ln/>
        </p:spPr>
        <p:txBody>
          <a:bodyPr/>
          <a:lstStyle>
            <a:lvl1pPr>
              <a:defRPr/>
            </a:lvl1pPr>
          </a:lstStyle>
          <a:p>
            <a:pPr>
              <a:defRPr/>
            </a:pPr>
            <a:fld id="{7648D88E-81EF-4063-87E4-5E79A42C2062}" type="slidenum">
              <a:rPr lang="en-US" altLang="zh-CN"/>
              <a:pPr>
                <a:defRPr/>
              </a:pPr>
              <a:t>‹#›</a:t>
            </a:fld>
            <a:endParaRPr lang="en-US" altLang="zh-CN"/>
          </a:p>
        </p:txBody>
      </p:sp>
    </p:spTree>
    <p:extLst>
      <p:ext uri="{BB962C8B-B14F-4D97-AF65-F5344CB8AC3E}">
        <p14:creationId xmlns:p14="http://schemas.microsoft.com/office/powerpoint/2010/main" val="2096082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717515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098256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772073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9598616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489996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105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65867" y="257615"/>
            <a:ext cx="7886700" cy="617641"/>
          </a:xfrm>
        </p:spPr>
        <p:txBody>
          <a:bodyPr>
            <a:normAutofit/>
          </a:bodyPr>
          <a:lstStyle>
            <a:lvl1pPr>
              <a:defRPr sz="21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内容占位符 2"/>
          <p:cNvSpPr>
            <a:spLocks noGrp="1"/>
          </p:cNvSpPr>
          <p:nvPr>
            <p:ph idx="1"/>
          </p:nvPr>
        </p:nvSpPr>
        <p:spPr>
          <a:xfrm>
            <a:off x="365867" y="942764"/>
            <a:ext cx="7886699" cy="5637024"/>
          </a:xfrm>
          <a:prstGeom prst="rect">
            <a:avLst/>
          </a:prstGeom>
        </p:spPr>
        <p:txBody>
          <a:bodyPr/>
          <a:lstStyle>
            <a:lvl1pPr marL="257175" indent="-257175">
              <a:lnSpc>
                <a:spcPct val="120000"/>
              </a:lnSpc>
              <a:buClr>
                <a:srgbClr val="FFC000"/>
              </a:buClr>
              <a:buFont typeface="Wingdings" panose="05000000000000000000" pitchFamily="2" charset="2"/>
              <a:buChar char="n"/>
              <a:defRPr sz="1950">
                <a:latin typeface="微软雅黑" panose="020B0503020204020204" pitchFamily="34" charset="-122"/>
                <a:ea typeface="微软雅黑" panose="020B0503020204020204" pitchFamily="34" charset="-122"/>
              </a:defRPr>
            </a:lvl1pPr>
            <a:lvl2pPr marL="609600" indent="-266700">
              <a:lnSpc>
                <a:spcPct val="120000"/>
              </a:lnSpc>
              <a:buClr>
                <a:srgbClr val="FFC000"/>
              </a:buClr>
              <a:buFont typeface="Wingdings" panose="05000000000000000000" pitchFamily="2" charset="2"/>
              <a:buChar char="p"/>
              <a:defRPr sz="1500">
                <a:solidFill>
                  <a:srgbClr val="C00000"/>
                </a:solidFill>
                <a:latin typeface="微软雅黑" panose="020B0503020204020204" pitchFamily="34" charset="-122"/>
                <a:ea typeface="微软雅黑" panose="020B0503020204020204" pitchFamily="34" charset="-122"/>
              </a:defRPr>
            </a:lvl2pPr>
            <a:lvl3pPr marL="857250" indent="-171450">
              <a:lnSpc>
                <a:spcPct val="120000"/>
              </a:lnSpc>
              <a:buClr>
                <a:srgbClr val="FFC000"/>
              </a:buClr>
              <a:buFont typeface="Wingdings" panose="05000000000000000000" pitchFamily="2" charset="2"/>
              <a:buChar char="u"/>
              <a:defRPr sz="1500">
                <a:latin typeface="微软雅黑" panose="020B0503020204020204" pitchFamily="34" charset="-122"/>
                <a:ea typeface="微软雅黑" panose="020B0503020204020204" pitchFamily="34" charset="-122"/>
              </a:defRPr>
            </a:lvl3pPr>
            <a:lvl4pPr>
              <a:lnSpc>
                <a:spcPct val="120000"/>
              </a:lnSpc>
              <a:defRPr sz="1200">
                <a:latin typeface="微软雅黑" panose="020B0503020204020204" pitchFamily="34" charset="-122"/>
                <a:ea typeface="微软雅黑" panose="020B0503020204020204" pitchFamily="34" charset="-122"/>
              </a:defRPr>
            </a:lvl4pPr>
            <a:lvl5pPr>
              <a:lnSpc>
                <a:spcPct val="120000"/>
              </a:lnSpc>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7507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1573927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454752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077814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ED8F5D8-BD6E-4C51-864F-F4B584405D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A67D934-F8F7-4D52-B8DF-D0DABEE9F0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84D82C-9050-43C9-B782-2BB274E1D373}"/>
              </a:ext>
            </a:extLst>
          </p:cNvPr>
          <p:cNvSpPr>
            <a:spLocks noGrp="1" noChangeArrowheads="1"/>
          </p:cNvSpPr>
          <p:nvPr>
            <p:ph type="sldNum" sz="quarter" idx="12"/>
          </p:nvPr>
        </p:nvSpPr>
        <p:spPr>
          <a:ln/>
        </p:spPr>
        <p:txBody>
          <a:bodyPr/>
          <a:lstStyle>
            <a:lvl1pPr>
              <a:defRPr/>
            </a:lvl1pPr>
          </a:lstStyle>
          <a:p>
            <a:pPr>
              <a:defRPr/>
            </a:pPr>
            <a:fld id="{BE65BA4C-AA96-47DE-B119-7D2B78C27307}" type="slidenum">
              <a:rPr lang="en-US" altLang="zh-CN"/>
              <a:pPr>
                <a:defRPr/>
              </a:pPr>
              <a:t>‹#›</a:t>
            </a:fld>
            <a:endParaRPr lang="en-US" altLang="zh-CN"/>
          </a:p>
        </p:txBody>
      </p:sp>
    </p:spTree>
    <p:extLst>
      <p:ext uri="{BB962C8B-B14F-4D97-AF65-F5344CB8AC3E}">
        <p14:creationId xmlns:p14="http://schemas.microsoft.com/office/powerpoint/2010/main" val="33320818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362921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744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7431961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919773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8575322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748926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28974609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776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65867" y="257615"/>
            <a:ext cx="7886700" cy="617641"/>
          </a:xfrm>
        </p:spPr>
        <p:txBody>
          <a:bodyPr>
            <a:normAutofit/>
          </a:bodyPr>
          <a:lstStyle>
            <a:lvl1pPr>
              <a:defRPr sz="21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7" name="灯片编号占位符 3"/>
          <p:cNvSpPr txBox="1"/>
          <p:nvPr userDrawn="1"/>
        </p:nvSpPr>
        <p:spPr>
          <a:xfrm>
            <a:off x="8451256" y="6589900"/>
            <a:ext cx="219046"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z="900"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sz="90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365867" y="942764"/>
            <a:ext cx="7886699" cy="5637024"/>
          </a:xfrm>
          <a:prstGeom prst="rect">
            <a:avLst/>
          </a:prstGeom>
        </p:spPr>
        <p:txBody>
          <a:bodyPr/>
          <a:lstStyle>
            <a:lvl1pPr marL="257175" indent="-257175">
              <a:lnSpc>
                <a:spcPct val="120000"/>
              </a:lnSpc>
              <a:buClr>
                <a:srgbClr val="FFC000"/>
              </a:buClr>
              <a:buFont typeface="Wingdings" panose="05000000000000000000" pitchFamily="2" charset="2"/>
              <a:buChar char="n"/>
              <a:defRPr sz="2400">
                <a:latin typeface="微软雅黑" panose="020B0503020204020204" pitchFamily="34" charset="-122"/>
                <a:ea typeface="微软雅黑" panose="020B0503020204020204" pitchFamily="34" charset="-122"/>
              </a:defRPr>
            </a:lvl1pPr>
            <a:lvl2pPr marL="609600" indent="-2667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857250" indent="-17145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2000">
                <a:latin typeface="微软雅黑" panose="020B0503020204020204" pitchFamily="34" charset="-122"/>
                <a:ea typeface="微软雅黑" panose="020B0503020204020204" pitchFamily="34" charset="-122"/>
              </a:defRPr>
            </a:lvl4pPr>
            <a:lvl5pPr>
              <a:lnSpc>
                <a:spcPct val="120000"/>
              </a:lnSpc>
              <a:defRPr sz="20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885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575698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589745E-F40F-490C-AE4F-BEF55AA906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35C3DA3-4BFA-43D0-87E2-57CC5D26D7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93CF6D7-27E5-478B-9493-96D0F2223353}"/>
              </a:ext>
            </a:extLst>
          </p:cNvPr>
          <p:cNvSpPr>
            <a:spLocks noGrp="1" noChangeArrowheads="1"/>
          </p:cNvSpPr>
          <p:nvPr>
            <p:ph type="sldNum" sz="quarter" idx="12"/>
          </p:nvPr>
        </p:nvSpPr>
        <p:spPr>
          <a:ln/>
        </p:spPr>
        <p:txBody>
          <a:bodyPr/>
          <a:lstStyle>
            <a:lvl1pPr>
              <a:defRPr/>
            </a:lvl1pPr>
          </a:lstStyle>
          <a:p>
            <a:pPr>
              <a:defRPr/>
            </a:pPr>
            <a:fld id="{85DC71E5-91B1-409D-B96F-A36DF2F92FC4}" type="slidenum">
              <a:rPr lang="en-US" altLang="zh-CN"/>
              <a:pPr>
                <a:defRPr/>
              </a:pPr>
              <a:t>‹#›</a:t>
            </a:fld>
            <a:endParaRPr lang="en-US" altLang="zh-CN"/>
          </a:p>
        </p:txBody>
      </p:sp>
    </p:spTree>
    <p:extLst>
      <p:ext uri="{BB962C8B-B14F-4D97-AF65-F5344CB8AC3E}">
        <p14:creationId xmlns:p14="http://schemas.microsoft.com/office/powerpoint/2010/main" val="1480299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1323701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665348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4608676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595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4631670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6721488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40355498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8856911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35999651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695C2CDA-0A86-4CEB-A0F4-1439F3CF7E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056BDA4-528A-4A4B-B38F-04ABD4458C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5963873-FB53-4624-9D38-7CDC137A36E9}"/>
              </a:ext>
            </a:extLst>
          </p:cNvPr>
          <p:cNvSpPr>
            <a:spLocks noGrp="1" noChangeArrowheads="1"/>
          </p:cNvSpPr>
          <p:nvPr>
            <p:ph type="sldNum" sz="quarter" idx="12"/>
          </p:nvPr>
        </p:nvSpPr>
        <p:spPr>
          <a:ln/>
        </p:spPr>
        <p:txBody>
          <a:bodyPr/>
          <a:lstStyle>
            <a:lvl1pPr>
              <a:defRPr/>
            </a:lvl1pPr>
          </a:lstStyle>
          <a:p>
            <a:fld id="{25E5A57B-8FF0-486E-9964-5700CA4E55A3}" type="slidenum">
              <a:rPr lang="en-US" altLang="zh-CN"/>
              <a:pPr/>
              <a:t>‹#›</a:t>
            </a:fld>
            <a:endParaRPr lang="en-US" altLang="zh-CN"/>
          </a:p>
        </p:txBody>
      </p:sp>
    </p:spTree>
    <p:extLst>
      <p:ext uri="{BB962C8B-B14F-4D97-AF65-F5344CB8AC3E}">
        <p14:creationId xmlns:p14="http://schemas.microsoft.com/office/powerpoint/2010/main" val="385191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EA7B207-45CF-4F69-A941-72323CA563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3307F52-99D3-49CF-B02A-529E6666F4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D4A833-F96B-40A9-BAA8-5D7330ADA069}"/>
              </a:ext>
            </a:extLst>
          </p:cNvPr>
          <p:cNvSpPr>
            <a:spLocks noGrp="1" noChangeArrowheads="1"/>
          </p:cNvSpPr>
          <p:nvPr>
            <p:ph type="sldNum" sz="quarter" idx="12"/>
          </p:nvPr>
        </p:nvSpPr>
        <p:spPr>
          <a:ln/>
        </p:spPr>
        <p:txBody>
          <a:bodyPr/>
          <a:lstStyle>
            <a:lvl1pPr>
              <a:defRPr/>
            </a:lvl1pPr>
          </a:lstStyle>
          <a:p>
            <a:pPr>
              <a:defRPr/>
            </a:pPr>
            <a:fld id="{F6437751-7A65-488D-BBFD-99B7E0DCEF9D}" type="slidenum">
              <a:rPr lang="en-US" altLang="zh-CN"/>
              <a:pPr>
                <a:defRPr/>
              </a:pPr>
              <a:t>‹#›</a:t>
            </a:fld>
            <a:endParaRPr lang="en-US" altLang="zh-CN"/>
          </a:p>
        </p:txBody>
      </p:sp>
    </p:spTree>
    <p:extLst>
      <p:ext uri="{BB962C8B-B14F-4D97-AF65-F5344CB8AC3E}">
        <p14:creationId xmlns:p14="http://schemas.microsoft.com/office/powerpoint/2010/main" val="19675553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1D26652-E3D2-41BB-9628-ECE7773104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6F1A978-C496-4BEA-8DDD-A6D514E653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2B98FE8-36A0-4125-BE8B-9E3C741C925D}"/>
              </a:ext>
            </a:extLst>
          </p:cNvPr>
          <p:cNvSpPr>
            <a:spLocks noGrp="1" noChangeArrowheads="1"/>
          </p:cNvSpPr>
          <p:nvPr>
            <p:ph type="sldNum" sz="quarter" idx="12"/>
          </p:nvPr>
        </p:nvSpPr>
        <p:spPr>
          <a:ln/>
        </p:spPr>
        <p:txBody>
          <a:bodyPr/>
          <a:lstStyle>
            <a:lvl1pPr>
              <a:defRPr/>
            </a:lvl1pPr>
          </a:lstStyle>
          <a:p>
            <a:fld id="{11292D07-428C-4057-8960-403B3E661BCE}" type="slidenum">
              <a:rPr lang="en-US" altLang="zh-CN"/>
              <a:pPr/>
              <a:t>‹#›</a:t>
            </a:fld>
            <a:endParaRPr lang="en-US" altLang="zh-CN"/>
          </a:p>
        </p:txBody>
      </p:sp>
    </p:spTree>
    <p:extLst>
      <p:ext uri="{BB962C8B-B14F-4D97-AF65-F5344CB8AC3E}">
        <p14:creationId xmlns:p14="http://schemas.microsoft.com/office/powerpoint/2010/main" val="17956518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FB68213E-0022-4FC4-9619-A5A15CD963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005AB58-C347-4DAE-9F49-B6808BE0C8D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90A3F8-0A0B-4A5A-8BEB-455A7EAAFBD0}"/>
              </a:ext>
            </a:extLst>
          </p:cNvPr>
          <p:cNvSpPr>
            <a:spLocks noGrp="1" noChangeArrowheads="1"/>
          </p:cNvSpPr>
          <p:nvPr>
            <p:ph type="sldNum" sz="quarter" idx="12"/>
          </p:nvPr>
        </p:nvSpPr>
        <p:spPr>
          <a:ln/>
        </p:spPr>
        <p:txBody>
          <a:bodyPr/>
          <a:lstStyle>
            <a:lvl1pPr>
              <a:defRPr/>
            </a:lvl1pPr>
          </a:lstStyle>
          <a:p>
            <a:fld id="{3EFF77AB-16E7-4E49-8E31-FF254D90B93B}" type="slidenum">
              <a:rPr lang="en-US" altLang="zh-CN"/>
              <a:pPr/>
              <a:t>‹#›</a:t>
            </a:fld>
            <a:endParaRPr lang="en-US" altLang="zh-CN"/>
          </a:p>
        </p:txBody>
      </p:sp>
    </p:spTree>
    <p:extLst>
      <p:ext uri="{BB962C8B-B14F-4D97-AF65-F5344CB8AC3E}">
        <p14:creationId xmlns:p14="http://schemas.microsoft.com/office/powerpoint/2010/main" val="29552036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94F4572-24BD-4E3A-8E25-689098BFEC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39E6655-3047-4919-8F15-ABA395F7CC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A3BA83A-8628-45E5-8045-C648EF48F49C}"/>
              </a:ext>
            </a:extLst>
          </p:cNvPr>
          <p:cNvSpPr>
            <a:spLocks noGrp="1" noChangeArrowheads="1"/>
          </p:cNvSpPr>
          <p:nvPr>
            <p:ph type="sldNum" sz="quarter" idx="12"/>
          </p:nvPr>
        </p:nvSpPr>
        <p:spPr>
          <a:ln/>
        </p:spPr>
        <p:txBody>
          <a:bodyPr/>
          <a:lstStyle>
            <a:lvl1pPr>
              <a:defRPr/>
            </a:lvl1pPr>
          </a:lstStyle>
          <a:p>
            <a:fld id="{B7061571-C62E-4BC2-B349-E391A0EA6006}" type="slidenum">
              <a:rPr lang="en-US" altLang="zh-CN"/>
              <a:pPr/>
              <a:t>‹#›</a:t>
            </a:fld>
            <a:endParaRPr lang="en-US" altLang="zh-CN"/>
          </a:p>
        </p:txBody>
      </p:sp>
    </p:spTree>
    <p:extLst>
      <p:ext uri="{BB962C8B-B14F-4D97-AF65-F5344CB8AC3E}">
        <p14:creationId xmlns:p14="http://schemas.microsoft.com/office/powerpoint/2010/main" val="2069454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CAE18DF7-7120-4E98-8489-FBEA6C15C0B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F1ABE559-1A6E-472B-BB3B-E1F4A24174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7430BB1D-571A-46E9-85CE-7A4FAC44EC6A}"/>
              </a:ext>
            </a:extLst>
          </p:cNvPr>
          <p:cNvSpPr>
            <a:spLocks noGrp="1" noChangeArrowheads="1"/>
          </p:cNvSpPr>
          <p:nvPr>
            <p:ph type="sldNum" sz="quarter" idx="12"/>
          </p:nvPr>
        </p:nvSpPr>
        <p:spPr>
          <a:ln/>
        </p:spPr>
        <p:txBody>
          <a:bodyPr/>
          <a:lstStyle>
            <a:lvl1pPr>
              <a:defRPr/>
            </a:lvl1pPr>
          </a:lstStyle>
          <a:p>
            <a:fld id="{2F245208-4D95-4A60-8E3B-E7286BB07B3A}" type="slidenum">
              <a:rPr lang="en-US" altLang="zh-CN"/>
              <a:pPr/>
              <a:t>‹#›</a:t>
            </a:fld>
            <a:endParaRPr lang="en-US" altLang="zh-CN"/>
          </a:p>
        </p:txBody>
      </p:sp>
    </p:spTree>
    <p:extLst>
      <p:ext uri="{BB962C8B-B14F-4D97-AF65-F5344CB8AC3E}">
        <p14:creationId xmlns:p14="http://schemas.microsoft.com/office/powerpoint/2010/main" val="36914125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44E9DFF4-81A2-4807-AD10-59ECFF9B5F1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B5F8EAE-1948-468C-9275-2F5D6B3B71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0A7E13B-E0F5-4080-AE81-A2E0AFEEFF8E}"/>
              </a:ext>
            </a:extLst>
          </p:cNvPr>
          <p:cNvSpPr>
            <a:spLocks noGrp="1" noChangeArrowheads="1"/>
          </p:cNvSpPr>
          <p:nvPr>
            <p:ph type="sldNum" sz="quarter" idx="12"/>
          </p:nvPr>
        </p:nvSpPr>
        <p:spPr>
          <a:ln/>
        </p:spPr>
        <p:txBody>
          <a:bodyPr/>
          <a:lstStyle>
            <a:lvl1pPr>
              <a:defRPr/>
            </a:lvl1pPr>
          </a:lstStyle>
          <a:p>
            <a:fld id="{78D2A2A5-61C7-40D8-BAEE-65372AD4E0F4}" type="slidenum">
              <a:rPr lang="en-US" altLang="zh-CN"/>
              <a:pPr/>
              <a:t>‹#›</a:t>
            </a:fld>
            <a:endParaRPr lang="en-US" altLang="zh-CN"/>
          </a:p>
        </p:txBody>
      </p:sp>
    </p:spTree>
    <p:extLst>
      <p:ext uri="{BB962C8B-B14F-4D97-AF65-F5344CB8AC3E}">
        <p14:creationId xmlns:p14="http://schemas.microsoft.com/office/powerpoint/2010/main" val="15961584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FA3DF09-24F4-4CAA-813D-AB8A957636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E719E50-BAAA-467D-BC52-41D64BAB151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1A79CF63-E7AC-492F-A239-77C31317E406}"/>
              </a:ext>
            </a:extLst>
          </p:cNvPr>
          <p:cNvSpPr>
            <a:spLocks noGrp="1" noChangeArrowheads="1"/>
          </p:cNvSpPr>
          <p:nvPr>
            <p:ph type="sldNum" sz="quarter" idx="12"/>
          </p:nvPr>
        </p:nvSpPr>
        <p:spPr>
          <a:ln/>
        </p:spPr>
        <p:txBody>
          <a:bodyPr/>
          <a:lstStyle>
            <a:lvl1pPr>
              <a:defRPr/>
            </a:lvl1pPr>
          </a:lstStyle>
          <a:p>
            <a:fld id="{AF450603-EBCD-4930-A813-FE5496845E66}" type="slidenum">
              <a:rPr lang="en-US" altLang="zh-CN"/>
              <a:pPr/>
              <a:t>‹#›</a:t>
            </a:fld>
            <a:endParaRPr lang="en-US" altLang="zh-CN"/>
          </a:p>
        </p:txBody>
      </p:sp>
    </p:spTree>
    <p:extLst>
      <p:ext uri="{BB962C8B-B14F-4D97-AF65-F5344CB8AC3E}">
        <p14:creationId xmlns:p14="http://schemas.microsoft.com/office/powerpoint/2010/main" val="24725297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22ED446-B32C-45E6-BEF6-C34B93F2C6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02F4990-009D-4AF6-9438-9294C0D181F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5F2F2FC-D2B6-4EB4-BA9E-202A3A850B1A}"/>
              </a:ext>
            </a:extLst>
          </p:cNvPr>
          <p:cNvSpPr>
            <a:spLocks noGrp="1" noChangeArrowheads="1"/>
          </p:cNvSpPr>
          <p:nvPr>
            <p:ph type="sldNum" sz="quarter" idx="12"/>
          </p:nvPr>
        </p:nvSpPr>
        <p:spPr>
          <a:ln/>
        </p:spPr>
        <p:txBody>
          <a:bodyPr/>
          <a:lstStyle>
            <a:lvl1pPr>
              <a:defRPr/>
            </a:lvl1pPr>
          </a:lstStyle>
          <a:p>
            <a:fld id="{92CDE575-BCDE-40DB-A7F6-33D4E26E6D20}" type="slidenum">
              <a:rPr lang="en-US" altLang="zh-CN"/>
              <a:pPr/>
              <a:t>‹#›</a:t>
            </a:fld>
            <a:endParaRPr lang="en-US" altLang="zh-CN"/>
          </a:p>
        </p:txBody>
      </p:sp>
    </p:spTree>
    <p:extLst>
      <p:ext uri="{BB962C8B-B14F-4D97-AF65-F5344CB8AC3E}">
        <p14:creationId xmlns:p14="http://schemas.microsoft.com/office/powerpoint/2010/main" val="2410088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DE188D6-82C6-448E-8C18-DEB3BDDAA6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16BE840-D76B-47FA-B7EF-01C25E3458A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CDD042C-89AF-4676-A935-323BC4143B3E}"/>
              </a:ext>
            </a:extLst>
          </p:cNvPr>
          <p:cNvSpPr>
            <a:spLocks noGrp="1" noChangeArrowheads="1"/>
          </p:cNvSpPr>
          <p:nvPr>
            <p:ph type="sldNum" sz="quarter" idx="12"/>
          </p:nvPr>
        </p:nvSpPr>
        <p:spPr>
          <a:ln/>
        </p:spPr>
        <p:txBody>
          <a:bodyPr/>
          <a:lstStyle>
            <a:lvl1pPr>
              <a:defRPr/>
            </a:lvl1pPr>
          </a:lstStyle>
          <a:p>
            <a:fld id="{15341A74-BDDA-48EE-A8DE-611E050C7DC7}" type="slidenum">
              <a:rPr lang="en-US" altLang="zh-CN"/>
              <a:pPr/>
              <a:t>‹#›</a:t>
            </a:fld>
            <a:endParaRPr lang="en-US" altLang="zh-CN"/>
          </a:p>
        </p:txBody>
      </p:sp>
    </p:spTree>
    <p:extLst>
      <p:ext uri="{BB962C8B-B14F-4D97-AF65-F5344CB8AC3E}">
        <p14:creationId xmlns:p14="http://schemas.microsoft.com/office/powerpoint/2010/main" val="11566893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445CCEB-6A35-4974-9F66-B3FC09CC88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5C1C5C9-99F6-4E8B-B754-8B865D8D44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0DF77BC-FC41-41ED-BAB3-13E6BE8912CE}"/>
              </a:ext>
            </a:extLst>
          </p:cNvPr>
          <p:cNvSpPr>
            <a:spLocks noGrp="1" noChangeArrowheads="1"/>
          </p:cNvSpPr>
          <p:nvPr>
            <p:ph type="sldNum" sz="quarter" idx="12"/>
          </p:nvPr>
        </p:nvSpPr>
        <p:spPr>
          <a:ln/>
        </p:spPr>
        <p:txBody>
          <a:bodyPr/>
          <a:lstStyle>
            <a:lvl1pPr>
              <a:defRPr/>
            </a:lvl1pPr>
          </a:lstStyle>
          <a:p>
            <a:fld id="{15E1CB26-825C-4368-AE51-B92570FE8E1A}" type="slidenum">
              <a:rPr lang="en-US" altLang="zh-CN"/>
              <a:pPr/>
              <a:t>‹#›</a:t>
            </a:fld>
            <a:endParaRPr lang="en-US" altLang="zh-CN"/>
          </a:p>
        </p:txBody>
      </p:sp>
    </p:spTree>
    <p:extLst>
      <p:ext uri="{BB962C8B-B14F-4D97-AF65-F5344CB8AC3E}">
        <p14:creationId xmlns:p14="http://schemas.microsoft.com/office/powerpoint/2010/main" val="1245257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60AA533-94A6-4D04-8E39-ED1EE3EC56E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11F1A17-02AD-4349-9781-F6D0BB77F0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2DBF1EB-302D-4AFB-840F-C29F0EE49C0E}"/>
              </a:ext>
            </a:extLst>
          </p:cNvPr>
          <p:cNvSpPr>
            <a:spLocks noGrp="1" noChangeArrowheads="1"/>
          </p:cNvSpPr>
          <p:nvPr>
            <p:ph type="sldNum" sz="quarter" idx="12"/>
          </p:nvPr>
        </p:nvSpPr>
        <p:spPr>
          <a:ln/>
        </p:spPr>
        <p:txBody>
          <a:bodyPr/>
          <a:lstStyle>
            <a:lvl1pPr>
              <a:defRPr/>
            </a:lvl1pPr>
          </a:lstStyle>
          <a:p>
            <a:fld id="{51ED4D1C-2FFD-497A-ADD7-2BCD5CD6E28A}" type="slidenum">
              <a:rPr lang="en-US" altLang="zh-CN"/>
              <a:pPr/>
              <a:t>‹#›</a:t>
            </a:fld>
            <a:endParaRPr lang="en-US" altLang="zh-CN"/>
          </a:p>
        </p:txBody>
      </p:sp>
    </p:spTree>
    <p:extLst>
      <p:ext uri="{BB962C8B-B14F-4D97-AF65-F5344CB8AC3E}">
        <p14:creationId xmlns:p14="http://schemas.microsoft.com/office/powerpoint/2010/main" val="317697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4B0B54FC-B6E3-46FD-9F3F-4912579A55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A8AF883E-E799-4B4B-84D1-D5A472ED927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B374F2F2-DDAF-44B7-BB38-4E47AEA34062}"/>
              </a:ext>
            </a:extLst>
          </p:cNvPr>
          <p:cNvSpPr>
            <a:spLocks noGrp="1" noChangeArrowheads="1"/>
          </p:cNvSpPr>
          <p:nvPr>
            <p:ph type="sldNum" sz="quarter" idx="12"/>
          </p:nvPr>
        </p:nvSpPr>
        <p:spPr>
          <a:ln/>
        </p:spPr>
        <p:txBody>
          <a:bodyPr/>
          <a:lstStyle>
            <a:lvl1pPr>
              <a:defRPr/>
            </a:lvl1pPr>
          </a:lstStyle>
          <a:p>
            <a:pPr>
              <a:defRPr/>
            </a:pPr>
            <a:fld id="{CE001157-C59F-486A-9442-E23BCEAEC6A8}" type="slidenum">
              <a:rPr lang="en-US" altLang="zh-CN"/>
              <a:pPr>
                <a:defRPr/>
              </a:pPr>
              <a:t>‹#›</a:t>
            </a:fld>
            <a:endParaRPr lang="en-US" altLang="zh-CN"/>
          </a:p>
        </p:txBody>
      </p:sp>
    </p:spTree>
    <p:extLst>
      <p:ext uri="{BB962C8B-B14F-4D97-AF65-F5344CB8AC3E}">
        <p14:creationId xmlns:p14="http://schemas.microsoft.com/office/powerpoint/2010/main" val="40134669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C8D473D7-5BE7-418D-A275-0994BF17493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8CE77C2-3ACE-42B5-801B-25E9DADF9A9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55D3787-0C90-4305-B0FD-EA5AFD7AB999}"/>
              </a:ext>
            </a:extLst>
          </p:cNvPr>
          <p:cNvSpPr>
            <a:spLocks noGrp="1" noChangeArrowheads="1"/>
          </p:cNvSpPr>
          <p:nvPr>
            <p:ph type="sldNum" sz="quarter" idx="12"/>
          </p:nvPr>
        </p:nvSpPr>
        <p:spPr>
          <a:ln/>
        </p:spPr>
        <p:txBody>
          <a:bodyPr/>
          <a:lstStyle>
            <a:lvl1pPr>
              <a:defRPr/>
            </a:lvl1pPr>
          </a:lstStyle>
          <a:p>
            <a:pPr>
              <a:defRPr/>
            </a:pPr>
            <a:fld id="{888734B4-9DC9-472D-A753-64CF2A816C80}" type="slidenum">
              <a:rPr lang="en-US" altLang="zh-CN"/>
              <a:pPr>
                <a:defRPr/>
              </a:pPr>
              <a:t>‹#›</a:t>
            </a:fld>
            <a:endParaRPr lang="en-US" altLang="zh-CN"/>
          </a:p>
        </p:txBody>
      </p:sp>
    </p:spTree>
    <p:extLst>
      <p:ext uri="{BB962C8B-B14F-4D97-AF65-F5344CB8AC3E}">
        <p14:creationId xmlns:p14="http://schemas.microsoft.com/office/powerpoint/2010/main" val="14617372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68D09E1-7C53-4F40-9587-7869EB757F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4618B66-F028-47EA-A531-9F7D793825A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0C2BC4B-128A-4777-B693-18B83E8AD240}"/>
              </a:ext>
            </a:extLst>
          </p:cNvPr>
          <p:cNvSpPr>
            <a:spLocks noGrp="1" noChangeArrowheads="1"/>
          </p:cNvSpPr>
          <p:nvPr>
            <p:ph type="sldNum" sz="quarter" idx="12"/>
          </p:nvPr>
        </p:nvSpPr>
        <p:spPr>
          <a:ln/>
        </p:spPr>
        <p:txBody>
          <a:bodyPr/>
          <a:lstStyle>
            <a:lvl1pPr>
              <a:defRPr/>
            </a:lvl1pPr>
          </a:lstStyle>
          <a:p>
            <a:pPr>
              <a:defRPr/>
            </a:pPr>
            <a:fld id="{E6C197AE-91EE-449C-B515-F6E8EE8ABF0F}" type="slidenum">
              <a:rPr lang="en-US" altLang="zh-CN"/>
              <a:pPr>
                <a:defRPr/>
              </a:pPr>
              <a:t>‹#›</a:t>
            </a:fld>
            <a:endParaRPr lang="en-US" altLang="zh-CN"/>
          </a:p>
        </p:txBody>
      </p:sp>
    </p:spTree>
    <p:extLst>
      <p:ext uri="{BB962C8B-B14F-4D97-AF65-F5344CB8AC3E}">
        <p14:creationId xmlns:p14="http://schemas.microsoft.com/office/powerpoint/2010/main" val="7701810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FCD1D93-8D37-4214-871D-3916B34D39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37E5CF-35A7-413D-B962-6759A49F012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D5FBD86-6CDA-4935-853E-3926F918C3D8}"/>
              </a:ext>
            </a:extLst>
          </p:cNvPr>
          <p:cNvSpPr>
            <a:spLocks noGrp="1" noChangeArrowheads="1"/>
          </p:cNvSpPr>
          <p:nvPr>
            <p:ph type="sldNum" sz="quarter" idx="12"/>
          </p:nvPr>
        </p:nvSpPr>
        <p:spPr>
          <a:ln/>
        </p:spPr>
        <p:txBody>
          <a:bodyPr/>
          <a:lstStyle>
            <a:lvl1pPr>
              <a:defRPr/>
            </a:lvl1pPr>
          </a:lstStyle>
          <a:p>
            <a:pPr>
              <a:defRPr/>
            </a:pPr>
            <a:fld id="{44AF5112-FAB7-4699-9E0D-9FF44AB3545F}" type="slidenum">
              <a:rPr lang="en-US" altLang="zh-CN"/>
              <a:pPr>
                <a:defRPr/>
              </a:pPr>
              <a:t>‹#›</a:t>
            </a:fld>
            <a:endParaRPr lang="en-US" altLang="zh-CN"/>
          </a:p>
        </p:txBody>
      </p:sp>
    </p:spTree>
    <p:extLst>
      <p:ext uri="{BB962C8B-B14F-4D97-AF65-F5344CB8AC3E}">
        <p14:creationId xmlns:p14="http://schemas.microsoft.com/office/powerpoint/2010/main" val="39746355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A1F8218A-5B1C-40A1-AAD8-1C2923A014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347E26E-1808-4505-AFDA-C14060A0DD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8FC8A8C-562A-430C-87AE-49AFB8CC225A}"/>
              </a:ext>
            </a:extLst>
          </p:cNvPr>
          <p:cNvSpPr>
            <a:spLocks noGrp="1" noChangeArrowheads="1"/>
          </p:cNvSpPr>
          <p:nvPr>
            <p:ph type="sldNum" sz="quarter" idx="12"/>
          </p:nvPr>
        </p:nvSpPr>
        <p:spPr>
          <a:ln/>
        </p:spPr>
        <p:txBody>
          <a:bodyPr/>
          <a:lstStyle>
            <a:lvl1pPr>
              <a:defRPr/>
            </a:lvl1pPr>
          </a:lstStyle>
          <a:p>
            <a:pPr>
              <a:defRPr/>
            </a:pPr>
            <a:fld id="{DDFB9322-0D59-4D99-B50F-D85EFF50225E}" type="slidenum">
              <a:rPr lang="en-US" altLang="zh-CN"/>
              <a:pPr>
                <a:defRPr/>
              </a:pPr>
              <a:t>‹#›</a:t>
            </a:fld>
            <a:endParaRPr lang="en-US" altLang="zh-CN"/>
          </a:p>
        </p:txBody>
      </p:sp>
    </p:spTree>
    <p:extLst>
      <p:ext uri="{BB962C8B-B14F-4D97-AF65-F5344CB8AC3E}">
        <p14:creationId xmlns:p14="http://schemas.microsoft.com/office/powerpoint/2010/main" val="7750847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D462CD46-53C5-4959-ABE3-8DBA7075A24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A94BF56-A6FB-44CD-9773-7AA85468B52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6439A07-1C8C-4872-BFEE-6EDA3D1F1B2D}"/>
              </a:ext>
            </a:extLst>
          </p:cNvPr>
          <p:cNvSpPr>
            <a:spLocks noGrp="1" noChangeArrowheads="1"/>
          </p:cNvSpPr>
          <p:nvPr>
            <p:ph type="sldNum" sz="quarter" idx="12"/>
          </p:nvPr>
        </p:nvSpPr>
        <p:spPr>
          <a:ln/>
        </p:spPr>
        <p:txBody>
          <a:bodyPr/>
          <a:lstStyle>
            <a:lvl1pPr>
              <a:defRPr/>
            </a:lvl1pPr>
          </a:lstStyle>
          <a:p>
            <a:pPr>
              <a:defRPr/>
            </a:pPr>
            <a:fld id="{449CEEDD-5488-4BC2-904E-88DE776247AF}" type="slidenum">
              <a:rPr lang="en-US" altLang="zh-CN"/>
              <a:pPr>
                <a:defRPr/>
              </a:pPr>
              <a:t>‹#›</a:t>
            </a:fld>
            <a:endParaRPr lang="en-US" altLang="zh-CN"/>
          </a:p>
        </p:txBody>
      </p:sp>
    </p:spTree>
    <p:extLst>
      <p:ext uri="{BB962C8B-B14F-4D97-AF65-F5344CB8AC3E}">
        <p14:creationId xmlns:p14="http://schemas.microsoft.com/office/powerpoint/2010/main" val="13951334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0B62075-D6C6-4D6D-B35D-66505B4042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3D64B757-55AA-499A-935C-F9002F6FDC0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503014E-FCE5-45E6-A5ED-2C18E19E7453}"/>
              </a:ext>
            </a:extLst>
          </p:cNvPr>
          <p:cNvSpPr>
            <a:spLocks noGrp="1" noChangeArrowheads="1"/>
          </p:cNvSpPr>
          <p:nvPr>
            <p:ph type="sldNum" sz="quarter" idx="12"/>
          </p:nvPr>
        </p:nvSpPr>
        <p:spPr>
          <a:ln/>
        </p:spPr>
        <p:txBody>
          <a:bodyPr/>
          <a:lstStyle>
            <a:lvl1pPr>
              <a:defRPr/>
            </a:lvl1pPr>
          </a:lstStyle>
          <a:p>
            <a:pPr>
              <a:defRPr/>
            </a:pPr>
            <a:fld id="{B6AAD974-F743-4F01-A67C-4C0C89B8EDF8}" type="slidenum">
              <a:rPr lang="en-US" altLang="zh-CN"/>
              <a:pPr>
                <a:defRPr/>
              </a:pPr>
              <a:t>‹#›</a:t>
            </a:fld>
            <a:endParaRPr lang="en-US" altLang="zh-CN"/>
          </a:p>
        </p:txBody>
      </p:sp>
    </p:spTree>
    <p:extLst>
      <p:ext uri="{BB962C8B-B14F-4D97-AF65-F5344CB8AC3E}">
        <p14:creationId xmlns:p14="http://schemas.microsoft.com/office/powerpoint/2010/main" val="572082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8ED9CA0-6224-4D47-84C7-305CA6F7944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961C7D9-C9F5-4F44-8851-78ED4CE87A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1538F4E7-6344-484D-AB1A-FFF342C24919}"/>
              </a:ext>
            </a:extLst>
          </p:cNvPr>
          <p:cNvSpPr>
            <a:spLocks noGrp="1" noChangeArrowheads="1"/>
          </p:cNvSpPr>
          <p:nvPr>
            <p:ph type="sldNum" sz="quarter" idx="12"/>
          </p:nvPr>
        </p:nvSpPr>
        <p:spPr>
          <a:ln/>
        </p:spPr>
        <p:txBody>
          <a:bodyPr/>
          <a:lstStyle>
            <a:lvl1pPr>
              <a:defRPr/>
            </a:lvl1pPr>
          </a:lstStyle>
          <a:p>
            <a:pPr>
              <a:defRPr/>
            </a:pPr>
            <a:fld id="{3764D44D-FDA5-4404-B49D-288BE719F560}" type="slidenum">
              <a:rPr lang="en-US" altLang="zh-CN"/>
              <a:pPr>
                <a:defRPr/>
              </a:pPr>
              <a:t>‹#›</a:t>
            </a:fld>
            <a:endParaRPr lang="en-US" altLang="zh-CN"/>
          </a:p>
        </p:txBody>
      </p:sp>
    </p:spTree>
    <p:extLst>
      <p:ext uri="{BB962C8B-B14F-4D97-AF65-F5344CB8AC3E}">
        <p14:creationId xmlns:p14="http://schemas.microsoft.com/office/powerpoint/2010/main" val="23017714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CD5E0D4-EF39-405F-9592-40989E5D1C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A73476F-9118-4B57-9705-2525BB29178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8F76592-B5F6-4082-847A-C2C2D8D559AD}"/>
              </a:ext>
            </a:extLst>
          </p:cNvPr>
          <p:cNvSpPr>
            <a:spLocks noGrp="1" noChangeArrowheads="1"/>
          </p:cNvSpPr>
          <p:nvPr>
            <p:ph type="sldNum" sz="quarter" idx="12"/>
          </p:nvPr>
        </p:nvSpPr>
        <p:spPr>
          <a:ln/>
        </p:spPr>
        <p:txBody>
          <a:bodyPr/>
          <a:lstStyle>
            <a:lvl1pPr>
              <a:defRPr/>
            </a:lvl1pPr>
          </a:lstStyle>
          <a:p>
            <a:pPr>
              <a:defRPr/>
            </a:pPr>
            <a:fld id="{6443FD2E-9E93-49DD-BFC2-1B84A4FAB38B}" type="slidenum">
              <a:rPr lang="en-US" altLang="zh-CN"/>
              <a:pPr>
                <a:defRPr/>
              </a:pPr>
              <a:t>‹#›</a:t>
            </a:fld>
            <a:endParaRPr lang="en-US" altLang="zh-CN"/>
          </a:p>
        </p:txBody>
      </p:sp>
    </p:spTree>
    <p:extLst>
      <p:ext uri="{BB962C8B-B14F-4D97-AF65-F5344CB8AC3E}">
        <p14:creationId xmlns:p14="http://schemas.microsoft.com/office/powerpoint/2010/main" val="4347118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748D4A5-4E3D-436E-993E-C0CD2114076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0AF7350-2ECB-4613-BE34-8E222C1C2F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C4BD120-B7F7-4052-A5F1-BC07E3DD8CAC}"/>
              </a:ext>
            </a:extLst>
          </p:cNvPr>
          <p:cNvSpPr>
            <a:spLocks noGrp="1" noChangeArrowheads="1"/>
          </p:cNvSpPr>
          <p:nvPr>
            <p:ph type="sldNum" sz="quarter" idx="12"/>
          </p:nvPr>
        </p:nvSpPr>
        <p:spPr>
          <a:ln/>
        </p:spPr>
        <p:txBody>
          <a:bodyPr/>
          <a:lstStyle>
            <a:lvl1pPr>
              <a:defRPr/>
            </a:lvl1pPr>
          </a:lstStyle>
          <a:p>
            <a:pPr>
              <a:defRPr/>
            </a:pPr>
            <a:fld id="{377C4A95-6591-4B56-BC62-89B59A6EB5EF}" type="slidenum">
              <a:rPr lang="en-US" altLang="zh-CN"/>
              <a:pPr>
                <a:defRPr/>
              </a:pPr>
              <a:t>‹#›</a:t>
            </a:fld>
            <a:endParaRPr lang="en-US" altLang="zh-CN"/>
          </a:p>
        </p:txBody>
      </p:sp>
    </p:spTree>
    <p:extLst>
      <p:ext uri="{BB962C8B-B14F-4D97-AF65-F5344CB8AC3E}">
        <p14:creationId xmlns:p14="http://schemas.microsoft.com/office/powerpoint/2010/main" val="6313922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98CA18A-5119-463F-99DD-0A5BA3E6D83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1690FA2-0D8D-4E06-8F2E-8023307737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CE4DE80-1200-4143-99DF-A85B26E02A96}"/>
              </a:ext>
            </a:extLst>
          </p:cNvPr>
          <p:cNvSpPr>
            <a:spLocks noGrp="1" noChangeArrowheads="1"/>
          </p:cNvSpPr>
          <p:nvPr>
            <p:ph type="sldNum" sz="quarter" idx="12"/>
          </p:nvPr>
        </p:nvSpPr>
        <p:spPr>
          <a:ln/>
        </p:spPr>
        <p:txBody>
          <a:bodyPr/>
          <a:lstStyle>
            <a:lvl1pPr>
              <a:defRPr/>
            </a:lvl1pPr>
          </a:lstStyle>
          <a:p>
            <a:pPr>
              <a:defRPr/>
            </a:pPr>
            <a:fld id="{BAB87CEC-2802-4A71-B914-D45C4A018D36}" type="slidenum">
              <a:rPr lang="en-US" altLang="zh-CN"/>
              <a:pPr>
                <a:defRPr/>
              </a:pPr>
              <a:t>‹#›</a:t>
            </a:fld>
            <a:endParaRPr lang="en-US" altLang="zh-CN"/>
          </a:p>
        </p:txBody>
      </p:sp>
    </p:spTree>
    <p:extLst>
      <p:ext uri="{BB962C8B-B14F-4D97-AF65-F5344CB8AC3E}">
        <p14:creationId xmlns:p14="http://schemas.microsoft.com/office/powerpoint/2010/main" val="1361309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CE815F9B-100D-4CBC-ACCD-B39B740CE3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4C0B2746-87E5-47B0-AF51-C25C8FB362F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FD22F1C-A38E-4E22-9CFA-9FE133D0D20B}"/>
              </a:ext>
            </a:extLst>
          </p:cNvPr>
          <p:cNvSpPr>
            <a:spLocks noGrp="1" noChangeArrowheads="1"/>
          </p:cNvSpPr>
          <p:nvPr>
            <p:ph type="sldNum" sz="quarter" idx="12"/>
          </p:nvPr>
        </p:nvSpPr>
        <p:spPr>
          <a:ln/>
        </p:spPr>
        <p:txBody>
          <a:bodyPr/>
          <a:lstStyle>
            <a:lvl1pPr>
              <a:defRPr/>
            </a:lvl1pPr>
          </a:lstStyle>
          <a:p>
            <a:pPr>
              <a:defRPr/>
            </a:pPr>
            <a:fld id="{ABD6B92D-32F5-49D5-B5D2-A36E4C75AB75}" type="slidenum">
              <a:rPr lang="en-US" altLang="zh-CN"/>
              <a:pPr>
                <a:defRPr/>
              </a:pPr>
              <a:t>‹#›</a:t>
            </a:fld>
            <a:endParaRPr lang="en-US" altLang="zh-CN"/>
          </a:p>
        </p:txBody>
      </p:sp>
    </p:spTree>
    <p:extLst>
      <p:ext uri="{BB962C8B-B14F-4D97-AF65-F5344CB8AC3E}">
        <p14:creationId xmlns:p14="http://schemas.microsoft.com/office/powerpoint/2010/main" val="26313673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85E3EBB-7FA3-4E90-9D8D-91F9B3AD08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1B4EA96-BCAF-4493-A4C2-3D7AB1C8EA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058C0E7-E896-425B-8C1A-C48340FA15EB}"/>
              </a:ext>
            </a:extLst>
          </p:cNvPr>
          <p:cNvSpPr>
            <a:spLocks noGrp="1" noChangeArrowheads="1"/>
          </p:cNvSpPr>
          <p:nvPr>
            <p:ph type="sldNum" sz="quarter" idx="12"/>
          </p:nvPr>
        </p:nvSpPr>
        <p:spPr>
          <a:ln/>
        </p:spPr>
        <p:txBody>
          <a:bodyPr/>
          <a:lstStyle>
            <a:lvl1pPr>
              <a:defRPr/>
            </a:lvl1pPr>
          </a:lstStyle>
          <a:p>
            <a:pPr>
              <a:defRPr/>
            </a:pPr>
            <a:fld id="{2B08415E-A062-45F5-980D-AFBF73A9DF33}" type="slidenum">
              <a:rPr lang="en-US" altLang="zh-CN"/>
              <a:pPr>
                <a:defRPr/>
              </a:pPr>
              <a:t>‹#›</a:t>
            </a:fld>
            <a:endParaRPr lang="en-US" altLang="zh-CN"/>
          </a:p>
        </p:txBody>
      </p:sp>
    </p:spTree>
    <p:extLst>
      <p:ext uri="{BB962C8B-B14F-4D97-AF65-F5344CB8AC3E}">
        <p14:creationId xmlns:p14="http://schemas.microsoft.com/office/powerpoint/2010/main" val="4098540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57FB80-8352-499D-8FFA-FDBDF8B5B0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9C4137B-E297-46F1-81F8-91B41292A2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CAEB6C6-0605-4E49-BCA5-6CC49B8ACED0}"/>
              </a:ext>
            </a:extLst>
          </p:cNvPr>
          <p:cNvSpPr>
            <a:spLocks noGrp="1" noChangeArrowheads="1"/>
          </p:cNvSpPr>
          <p:nvPr>
            <p:ph type="sldNum" sz="quarter" idx="12"/>
          </p:nvPr>
        </p:nvSpPr>
        <p:spPr>
          <a:ln/>
        </p:spPr>
        <p:txBody>
          <a:bodyPr/>
          <a:lstStyle>
            <a:lvl1pPr>
              <a:defRPr/>
            </a:lvl1pPr>
          </a:lstStyle>
          <a:p>
            <a:pPr>
              <a:defRPr/>
            </a:pPr>
            <a:fld id="{7B7BA983-5A27-4AD7-A0C7-1AD5B89F5F27}" type="slidenum">
              <a:rPr lang="en-US" altLang="zh-CN"/>
              <a:pPr>
                <a:defRPr/>
              </a:pPr>
              <a:t>‹#›</a:t>
            </a:fld>
            <a:endParaRPr lang="en-US" altLang="zh-CN"/>
          </a:p>
        </p:txBody>
      </p:sp>
    </p:spTree>
    <p:extLst>
      <p:ext uri="{BB962C8B-B14F-4D97-AF65-F5344CB8AC3E}">
        <p14:creationId xmlns:p14="http://schemas.microsoft.com/office/powerpoint/2010/main" val="2048148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9B95999-6BE6-44A4-827D-9A6A6F160E9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0A5370B-9742-4076-8746-8560126831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E41C21C-9343-4AA4-84FA-50CF2FAF523F}"/>
              </a:ext>
            </a:extLst>
          </p:cNvPr>
          <p:cNvSpPr>
            <a:spLocks noGrp="1" noChangeArrowheads="1"/>
          </p:cNvSpPr>
          <p:nvPr>
            <p:ph type="sldNum" sz="quarter" idx="12"/>
          </p:nvPr>
        </p:nvSpPr>
        <p:spPr>
          <a:ln/>
        </p:spPr>
        <p:txBody>
          <a:bodyPr/>
          <a:lstStyle>
            <a:lvl1pPr>
              <a:defRPr/>
            </a:lvl1pPr>
          </a:lstStyle>
          <a:p>
            <a:pPr>
              <a:defRPr/>
            </a:pPr>
            <a:fld id="{63789E5E-45D0-4046-891B-7874B8DC6F31}" type="slidenum">
              <a:rPr lang="en-US" altLang="zh-CN"/>
              <a:pPr>
                <a:defRPr/>
              </a:pPr>
              <a:t>‹#›</a:t>
            </a:fld>
            <a:endParaRPr lang="en-US" altLang="zh-CN"/>
          </a:p>
        </p:txBody>
      </p:sp>
    </p:spTree>
    <p:extLst>
      <p:ext uri="{BB962C8B-B14F-4D97-AF65-F5344CB8AC3E}">
        <p14:creationId xmlns:p14="http://schemas.microsoft.com/office/powerpoint/2010/main" val="24784928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6.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7.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1500" y="533400"/>
            <a:ext cx="81153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0" y="5733256"/>
            <a:ext cx="9144000" cy="43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endParaRPr lang="zh-CN" altLang="zh-CN" dirty="0"/>
          </a:p>
        </p:txBody>
      </p:sp>
      <p:pic>
        <p:nvPicPr>
          <p:cNvPr id="1031" name="Picture 7" descr="BJ204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867400"/>
            <a:ext cx="91440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J2095"/>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29600" y="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GIF-396"/>
          <p:cNvPicPr>
            <a:picLocks noChangeAspect="1" noChangeArrowheads="1" noCrop="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2438" y="479425"/>
            <a:ext cx="3759200" cy="698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F-450"/>
          <p:cNvPicPr>
            <a:picLocks noChangeAspect="1" noChangeArrowheads="1" noCrop="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609600" cy="454025"/>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 Box 11"/>
          <p:cNvSpPr txBox="1">
            <a:spLocks noChangeArrowheads="1"/>
          </p:cNvSpPr>
          <p:nvPr userDrawn="1"/>
        </p:nvSpPr>
        <p:spPr bwMode="auto">
          <a:xfrm>
            <a:off x="910099" y="52685"/>
            <a:ext cx="32640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dirty="0">
                <a:latin typeface="华文行楷" panose="02010800040101010101" pitchFamily="2" charset="-122"/>
                <a:ea typeface="华文行楷" panose="02010800040101010101" pitchFamily="2" charset="-122"/>
              </a:rPr>
              <a:t>第 </a:t>
            </a:r>
            <a:r>
              <a:rPr lang="en-US" altLang="zh-CN" sz="2400" dirty="0">
                <a:latin typeface="华文行楷" panose="02010800040101010101" pitchFamily="2" charset="-122"/>
                <a:ea typeface="华文行楷" panose="02010800040101010101" pitchFamily="2" charset="-122"/>
              </a:rPr>
              <a:t>1 </a:t>
            </a:r>
            <a:r>
              <a:rPr lang="zh-CN" altLang="en-US" sz="2400" dirty="0">
                <a:latin typeface="华文行楷" panose="02010800040101010101" pitchFamily="2" charset="-122"/>
                <a:ea typeface="华文行楷" panose="02010800040101010101" pitchFamily="2" charset="-122"/>
              </a:rPr>
              <a:t>章 计算机系统概述</a:t>
            </a:r>
            <a:endParaRPr sz="2400" dirty="0">
              <a:latin typeface="华文行楷" panose="02010800040101010101" pitchFamily="2" charset="-122"/>
              <a:ea typeface="华文行楷" panose="0201080004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9pPr>
    </p:titleStyle>
    <p:bodyStyle>
      <a:lvl1pPr marL="342900" indent="-342900" algn="ctr" rtl="0" fontAlgn="base">
        <a:lnSpc>
          <a:spcPct val="130000"/>
        </a:lnSpc>
        <a:spcBef>
          <a:spcPct val="20000"/>
        </a:spcBef>
        <a:spcAft>
          <a:spcPct val="0"/>
        </a:spcAft>
        <a:defRPr kumimoji="1" sz="2000">
          <a:solidFill>
            <a:schemeClr val="tx1"/>
          </a:solidFill>
          <a:latin typeface="+mn-lt"/>
          <a:ea typeface="+mn-ea"/>
          <a:cs typeface="+mn-cs"/>
        </a:defRPr>
      </a:lvl1pPr>
      <a:lvl2pPr marL="742950" indent="-285750" algn="l" rtl="0" fontAlgn="base">
        <a:lnSpc>
          <a:spcPct val="130000"/>
        </a:lnSpc>
        <a:spcBef>
          <a:spcPct val="20000"/>
        </a:spcBef>
        <a:spcAft>
          <a:spcPct val="0"/>
        </a:spcAft>
        <a:defRPr kumimoji="1" sz="2400">
          <a:solidFill>
            <a:schemeClr val="tx1"/>
          </a:solidFill>
          <a:latin typeface="+mn-lt"/>
          <a:ea typeface="+mn-ea"/>
        </a:defRPr>
      </a:lvl2pPr>
      <a:lvl3pPr marL="1143000" indent="-228600" algn="l" rtl="0" fontAlgn="base">
        <a:lnSpc>
          <a:spcPct val="130000"/>
        </a:lnSpc>
        <a:spcBef>
          <a:spcPct val="20000"/>
        </a:spcBef>
        <a:spcAft>
          <a:spcPct val="0"/>
        </a:spcAft>
        <a:defRPr kumimoji="1" sz="2400">
          <a:solidFill>
            <a:schemeClr val="tx1"/>
          </a:solidFill>
          <a:latin typeface="+mn-lt"/>
          <a:ea typeface="+mn-ea"/>
        </a:defRPr>
      </a:lvl3pPr>
      <a:lvl4pPr marL="1600200" indent="-228600" algn="l" rtl="0" fontAlgn="base">
        <a:lnSpc>
          <a:spcPct val="130000"/>
        </a:lnSpc>
        <a:spcBef>
          <a:spcPct val="20000"/>
        </a:spcBef>
        <a:spcAft>
          <a:spcPct val="0"/>
        </a:spcAft>
        <a:defRPr kumimoji="1" sz="2400">
          <a:solidFill>
            <a:schemeClr val="tx1"/>
          </a:solidFill>
          <a:latin typeface="+mn-lt"/>
          <a:ea typeface="+mn-ea"/>
        </a:defRPr>
      </a:lvl4pPr>
      <a:lvl5pPr marL="2057400" indent="-228600" algn="l" rtl="0" fontAlgn="base">
        <a:lnSpc>
          <a:spcPct val="130000"/>
        </a:lnSpc>
        <a:spcBef>
          <a:spcPct val="20000"/>
        </a:spcBef>
        <a:spcAft>
          <a:spcPct val="0"/>
        </a:spcAft>
        <a:defRPr kumimoji="1" sz="2400">
          <a:solidFill>
            <a:schemeClr val="tx1"/>
          </a:solidFill>
          <a:latin typeface="+mn-lt"/>
          <a:ea typeface="+mn-ea"/>
        </a:defRPr>
      </a:lvl5pPr>
      <a:lvl6pPr marL="2514600" indent="-228600" algn="l" rtl="0" fontAlgn="base">
        <a:lnSpc>
          <a:spcPct val="130000"/>
        </a:lnSpc>
        <a:spcBef>
          <a:spcPct val="20000"/>
        </a:spcBef>
        <a:spcAft>
          <a:spcPct val="0"/>
        </a:spcAft>
        <a:defRPr kumimoji="1" sz="2400">
          <a:solidFill>
            <a:schemeClr val="tx1"/>
          </a:solidFill>
          <a:latin typeface="+mn-lt"/>
          <a:ea typeface="+mn-ea"/>
        </a:defRPr>
      </a:lvl6pPr>
      <a:lvl7pPr marL="2971800" indent="-228600" algn="l" rtl="0" fontAlgn="base">
        <a:lnSpc>
          <a:spcPct val="130000"/>
        </a:lnSpc>
        <a:spcBef>
          <a:spcPct val="20000"/>
        </a:spcBef>
        <a:spcAft>
          <a:spcPct val="0"/>
        </a:spcAft>
        <a:defRPr kumimoji="1" sz="2400">
          <a:solidFill>
            <a:schemeClr val="tx1"/>
          </a:solidFill>
          <a:latin typeface="+mn-lt"/>
          <a:ea typeface="+mn-ea"/>
        </a:defRPr>
      </a:lvl7pPr>
      <a:lvl8pPr marL="3429000" indent="-228600" algn="l" rtl="0" fontAlgn="base">
        <a:lnSpc>
          <a:spcPct val="130000"/>
        </a:lnSpc>
        <a:spcBef>
          <a:spcPct val="20000"/>
        </a:spcBef>
        <a:spcAft>
          <a:spcPct val="0"/>
        </a:spcAft>
        <a:defRPr kumimoji="1" sz="2400">
          <a:solidFill>
            <a:schemeClr val="tx1"/>
          </a:solidFill>
          <a:latin typeface="+mn-lt"/>
          <a:ea typeface="+mn-ea"/>
        </a:defRPr>
      </a:lvl8pPr>
      <a:lvl9pPr marL="3886200" indent="-228600" algn="l" rtl="0" fontAlgn="base">
        <a:lnSpc>
          <a:spcPct val="130000"/>
        </a:lnSpc>
        <a:spcBef>
          <a:spcPct val="20000"/>
        </a:spcBef>
        <a:spcAft>
          <a:spcPct val="0"/>
        </a:spcAft>
        <a:defRPr kumimoji="1"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0D55B4D-0EC8-41B6-B976-719DF9DBFE6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06D58B4-5227-4020-9AD7-3F10A7AF27F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CF15921-DC83-4E92-9D6C-4CF0F1DD094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A79DFE94-7850-4DC9-8FBA-E9AEE62203E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B8752EDC-69C1-497C-946E-BFCA5E86EAD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A935EF68-3C80-447F-BB95-65C27AA3B06A}" type="slidenum">
              <a:rPr lang="en-US" altLang="zh-CN"/>
              <a:pPr>
                <a:defRPr/>
              </a:pPr>
              <a:t>‹#›</a:t>
            </a:fld>
            <a:endParaRPr lang="en-US" altLang="zh-CN"/>
          </a:p>
        </p:txBody>
      </p:sp>
    </p:spTree>
    <p:extLst>
      <p:ext uri="{BB962C8B-B14F-4D97-AF65-F5344CB8AC3E}">
        <p14:creationId xmlns:p14="http://schemas.microsoft.com/office/powerpoint/2010/main" val="163895103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55803057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685800" rtl="0" eaLnBrk="1" latinLnBrk="0" hangingPunct="1">
        <a:lnSpc>
          <a:spcPct val="90000"/>
        </a:lnSpc>
        <a:spcBef>
          <a:spcPct val="0"/>
        </a:spcBef>
        <a:buNone/>
        <a:defRPr sz="33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01638739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defTabSz="685800" rtl="0" eaLnBrk="1" latinLnBrk="0" hangingPunct="1">
        <a:lnSpc>
          <a:spcPct val="90000"/>
        </a:lnSpc>
        <a:spcBef>
          <a:spcPct val="0"/>
        </a:spcBef>
        <a:buNone/>
        <a:defRPr sz="33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2021/8/31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420789808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defTabSz="685800" rtl="0" eaLnBrk="1" latinLnBrk="0" hangingPunct="1">
        <a:lnSpc>
          <a:spcPct val="90000"/>
        </a:lnSpc>
        <a:spcBef>
          <a:spcPct val="0"/>
        </a:spcBef>
        <a:buNone/>
        <a:defRPr sz="33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E4D6479-0D3D-49F2-8C27-1D670C9685BD}"/>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00D581EB-D57B-4389-BB70-AB6FBF468EE9}"/>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D3851FA-C9AA-4AB0-A3B8-2B15A24CB09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58BECB79-7692-4D6C-B6D0-800D0F9F1A87}"/>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8C9289BF-40E7-4B86-A3B3-DD9BDF927CF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3F624C9-A005-407D-A1C1-97F85E671871}" type="slidenum">
              <a:rPr lang="en-US" altLang="zh-CN"/>
              <a:pPr/>
              <a:t>‹#›</a:t>
            </a:fld>
            <a:endParaRPr lang="en-US" altLang="zh-CN"/>
          </a:p>
        </p:txBody>
      </p:sp>
    </p:spTree>
    <p:extLst>
      <p:ext uri="{BB962C8B-B14F-4D97-AF65-F5344CB8AC3E}">
        <p14:creationId xmlns:p14="http://schemas.microsoft.com/office/powerpoint/2010/main" val="271043836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A84E0D-1410-466D-A60A-B613D59B590C}"/>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6EBF933-E512-433D-9CBE-BB9775ACD80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CF15921-DC83-4E92-9D6C-4CF0F1DD094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A79DFE94-7850-4DC9-8FBA-E9AEE62203E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B8752EDC-69C1-497C-946E-BFCA5E86EAD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1F5F767-9933-4F61-8740-DED439C72270}" type="slidenum">
              <a:rPr lang="en-US" altLang="zh-CN"/>
              <a:pPr>
                <a:defRPr/>
              </a:pPr>
              <a:t>‹#›</a:t>
            </a:fld>
            <a:endParaRPr lang="en-US" altLang="zh-CN"/>
          </a:p>
        </p:txBody>
      </p:sp>
    </p:spTree>
    <p:extLst>
      <p:ext uri="{BB962C8B-B14F-4D97-AF65-F5344CB8AC3E}">
        <p14:creationId xmlns:p14="http://schemas.microsoft.com/office/powerpoint/2010/main" val="41295315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slide" Target="slide42.xml"/><Relationship Id="rId5" Type="http://schemas.openxmlformats.org/officeDocument/2006/relationships/slide" Target="slide28.xml"/><Relationship Id="rId4" Type="http://schemas.openxmlformats.org/officeDocument/2006/relationships/slide" Target="slide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mp"/><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8.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31.jpg"/><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38.xml"/><Relationship Id="rId5" Type="http://schemas.openxmlformats.org/officeDocument/2006/relationships/image" Target="../media/image35.jpeg"/><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6.jpg"/><Relationship Id="rId1" Type="http://schemas.openxmlformats.org/officeDocument/2006/relationships/slideLayout" Target="../slideLayouts/slideLayout38.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38.xml"/><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slideLayout" Target="../slideLayouts/slideLayout38.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e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 Id="rId5" Type="http://schemas.openxmlformats.org/officeDocument/2006/relationships/image" Target="../media/image61.jpeg"/><Relationship Id="rId4" Type="http://schemas.openxmlformats.org/officeDocument/2006/relationships/image" Target="../media/image33.jpg"/></Relationships>
</file>

<file path=ppt/slides/_rels/slide5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38.xml"/><Relationship Id="rId5" Type="http://schemas.openxmlformats.org/officeDocument/2006/relationships/image" Target="../media/image63.jp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6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69.jpeg"/></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jpeg"/><Relationship Id="rId4" Type="http://schemas.openxmlformats.org/officeDocument/2006/relationships/image" Target="../media/image73.jpeg"/></Relationships>
</file>

<file path=ppt/slides/_rels/slide6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323528" y="548680"/>
            <a:ext cx="8115300" cy="951384"/>
          </a:xfrm>
        </p:spPr>
        <p:txBody>
          <a:bodyPr/>
          <a:lstStyle/>
          <a:p>
            <a:pPr algn="ctr"/>
            <a:r>
              <a:rPr lang="zh-CN" altLang="en-US" sz="4800" dirty="0">
                <a:solidFill>
                  <a:srgbClr val="FF0000"/>
                </a:solidFill>
                <a:latin typeface="华文琥珀" panose="02010800040101010101" pitchFamily="2" charset="-122"/>
                <a:ea typeface="华文琥珀" panose="02010800040101010101" pitchFamily="2" charset="-122"/>
              </a:rPr>
              <a:t>第 </a:t>
            </a:r>
            <a:r>
              <a:rPr lang="en-US" altLang="zh-CN" sz="4800" dirty="0">
                <a:solidFill>
                  <a:srgbClr val="FF0000"/>
                </a:solidFill>
                <a:latin typeface="华文琥珀" panose="02010800040101010101" pitchFamily="2" charset="-122"/>
                <a:ea typeface="华文琥珀" panose="02010800040101010101" pitchFamily="2" charset="-122"/>
              </a:rPr>
              <a:t>1 </a:t>
            </a:r>
            <a:r>
              <a:rPr lang="zh-CN" altLang="en-US" sz="4800" dirty="0">
                <a:solidFill>
                  <a:srgbClr val="FF0000"/>
                </a:solidFill>
                <a:latin typeface="华文琥珀" panose="02010800040101010101" pitchFamily="2" charset="-122"/>
                <a:ea typeface="华文琥珀" panose="02010800040101010101" pitchFamily="2" charset="-122"/>
              </a:rPr>
              <a:t>章 计算机系统概述</a:t>
            </a:r>
          </a:p>
        </p:txBody>
      </p:sp>
      <p:sp>
        <p:nvSpPr>
          <p:cNvPr id="4" name="Rectangle 2"/>
          <p:cNvSpPr txBox="1">
            <a:spLocks noChangeArrowheads="1"/>
          </p:cNvSpPr>
          <p:nvPr/>
        </p:nvSpPr>
        <p:spPr bwMode="auto">
          <a:xfrm>
            <a:off x="2411759" y="2130478"/>
            <a:ext cx="5690143" cy="355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9pPr>
          </a:lstStyle>
          <a:p>
            <a:r>
              <a:rPr lang="en-US" altLang="zh-CN" b="1" dirty="0">
                <a:hlinkClick r:id="rId2" action="ppaction://hlinksldjump"/>
              </a:rPr>
              <a:t>1. 1</a:t>
            </a:r>
            <a:r>
              <a:rPr lang="zh-CN" altLang="en-US" b="1" dirty="0">
                <a:hlinkClick r:id="rId2" action="ppaction://hlinksldjump"/>
              </a:rPr>
              <a:t>　计算机系统的组成</a:t>
            </a:r>
            <a:endParaRPr lang="en-US" altLang="zh-CN" b="1" dirty="0"/>
          </a:p>
          <a:p>
            <a:r>
              <a:rPr lang="en-US" altLang="zh-CN" b="1" dirty="0">
                <a:hlinkClick r:id="rId3" action="ppaction://hlinksldjump"/>
              </a:rPr>
              <a:t>1. 2 </a:t>
            </a:r>
            <a:r>
              <a:rPr lang="zh-CN" altLang="en-US" b="1" dirty="0">
                <a:hlinkClick r:id="rId3" action="ppaction://hlinksldjump"/>
              </a:rPr>
              <a:t>　计算机的工作过程</a:t>
            </a:r>
            <a:endParaRPr lang="en-US" altLang="zh-CN" b="1" dirty="0"/>
          </a:p>
          <a:p>
            <a:r>
              <a:rPr lang="en-US" altLang="zh-CN" b="1" dirty="0">
                <a:hlinkClick r:id="rId4" action="ppaction://hlinksldjump"/>
              </a:rPr>
              <a:t>1. 3  	</a:t>
            </a:r>
            <a:r>
              <a:rPr lang="zh-CN" altLang="en-US" b="1" dirty="0">
                <a:hlinkClick r:id="rId4" action="ppaction://hlinksldjump"/>
              </a:rPr>
              <a:t>计算机的性能指标</a:t>
            </a:r>
            <a:endParaRPr lang="en-US" altLang="zh-CN" b="1" dirty="0"/>
          </a:p>
          <a:p>
            <a:r>
              <a:rPr lang="en-US" altLang="zh-CN" b="1" dirty="0">
                <a:hlinkClick r:id="rId5" action="ppaction://hlinksldjump"/>
              </a:rPr>
              <a:t>1. 4  	</a:t>
            </a:r>
            <a:r>
              <a:rPr lang="zh-CN" altLang="en-US" b="1" dirty="0">
                <a:hlinkClick r:id="rId5" action="ppaction://hlinksldjump"/>
              </a:rPr>
              <a:t>计算机系统的体系结构</a:t>
            </a:r>
            <a:endParaRPr lang="zh-CN" altLang="zh-CN" b="1" dirty="0"/>
          </a:p>
          <a:p>
            <a:r>
              <a:rPr lang="en-US" altLang="zh-CN" b="1" dirty="0">
                <a:hlinkClick r:id="rId6" action="ppaction://hlinksldjump"/>
              </a:rPr>
              <a:t>1. 5  	</a:t>
            </a:r>
            <a:r>
              <a:rPr lang="zh-CN" altLang="en-US" b="1" dirty="0">
                <a:hlinkClick r:id="rId6" action="ppaction://hlinksldjump"/>
              </a:rPr>
              <a:t>计算机的发展</a:t>
            </a:r>
            <a:endParaRPr lang="en-US" altLang="zh-CN" b="1" dirty="0"/>
          </a:p>
          <a:p>
            <a:r>
              <a:rPr lang="en-US" altLang="zh-CN" b="1" dirty="0">
                <a:hlinkClick r:id="" action="ppaction://noaction"/>
              </a:rPr>
              <a:t>1. 6 	MIPS </a:t>
            </a:r>
            <a:r>
              <a:rPr lang="zh-CN" altLang="en-US" b="1" dirty="0">
                <a:hlinkClick r:id="" action="ppaction://noaction"/>
              </a:rPr>
              <a:t>架构计算机</a:t>
            </a:r>
            <a:endParaRPr lang="en-US" altLang="zh-CN" b="1" dirty="0"/>
          </a:p>
          <a:p>
            <a:pPr>
              <a:lnSpc>
                <a:spcPct val="140000"/>
              </a:lnSpc>
            </a:pPr>
            <a:endParaRPr lang="zh-CN" alt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r>
              <a:rPr lang="zh-CN" altLang="en-US" dirty="0"/>
              <a:t>　主机完成一条指令的过程    </a:t>
            </a:r>
            <a:r>
              <a:rPr lang="zh-CN" altLang="en-US" dirty="0">
                <a:solidFill>
                  <a:srgbClr val="FF0000"/>
                </a:solidFill>
              </a:rPr>
              <a:t>（取数指令）</a:t>
            </a:r>
            <a:r>
              <a:rPr lang="en-US" altLang="zh-CN" dirty="0"/>
              <a:t/>
            </a:r>
            <a:br>
              <a:rPr lang="en-US" altLang="zh-CN" dirty="0"/>
            </a:br>
            <a:r>
              <a:rPr lang="en-US" altLang="zh-CN" dirty="0"/>
              <a:t>        </a:t>
            </a:r>
            <a:r>
              <a:rPr lang="zh-CN" altLang="en-US" dirty="0"/>
              <a:t>指令：</a:t>
            </a:r>
            <a:r>
              <a:rPr lang="zh-CN" altLang="en-US" dirty="0">
                <a:solidFill>
                  <a:srgbClr val="FF0000"/>
                </a:solidFill>
              </a:rPr>
              <a:t> </a:t>
            </a:r>
            <a:r>
              <a:rPr lang="en-US" altLang="zh-CN" dirty="0"/>
              <a:t> Load  ACC , X </a:t>
            </a:r>
            <a:r>
              <a:rPr lang="zh-CN" altLang="en-US" dirty="0"/>
              <a:t> </a:t>
            </a:r>
            <a:r>
              <a:rPr lang="en-US" altLang="zh-CN" dirty="0"/>
              <a:t/>
            </a:r>
            <a:br>
              <a:rPr lang="en-US" altLang="zh-CN" dirty="0"/>
            </a:br>
            <a:r>
              <a:rPr lang="en-US" altLang="zh-CN" dirty="0"/>
              <a:t>        </a:t>
            </a:r>
            <a:r>
              <a:rPr lang="zh-CN" altLang="en-US" dirty="0"/>
              <a:t>功能：</a:t>
            </a:r>
            <a:r>
              <a:rPr lang="en-US" altLang="zh-CN" dirty="0"/>
              <a:t>  Acc</a:t>
            </a:r>
            <a:r>
              <a:rPr lang="zh-CN" altLang="en-US" dirty="0"/>
              <a:t>←</a:t>
            </a:r>
            <a:r>
              <a:rPr lang="en-US" altLang="zh-CN" dirty="0"/>
              <a:t> M</a:t>
            </a:r>
            <a:r>
              <a:rPr lang="zh-CN" altLang="en-US" dirty="0"/>
              <a:t>（</a:t>
            </a:r>
            <a:r>
              <a:rPr lang="en-US" altLang="zh-CN" dirty="0"/>
              <a:t>X)</a:t>
            </a:r>
            <a:br>
              <a:rPr lang="en-US" altLang="zh-CN" dirty="0"/>
            </a:br>
            <a:r>
              <a:rPr lang="en-US" altLang="zh-CN" dirty="0"/>
              <a:t> </a:t>
            </a:r>
            <a:endParaRPr lang="zh-CN" altLang="zh-CN" dirty="0"/>
          </a:p>
        </p:txBody>
      </p:sp>
      <p:graphicFrame>
        <p:nvGraphicFramePr>
          <p:cNvPr id="4" name="表格 3">
            <a:extLst>
              <a:ext uri="{FF2B5EF4-FFF2-40B4-BE49-F238E27FC236}">
                <a16:creationId xmlns:a16="http://schemas.microsoft.com/office/drawing/2014/main" id="{2A5E52FA-5582-4310-8993-A4513BE582F0}"/>
              </a:ext>
            </a:extLst>
          </p:cNvPr>
          <p:cNvGraphicFramePr>
            <a:graphicFrameLocks noGrp="1"/>
          </p:cNvGraphicFramePr>
          <p:nvPr>
            <p:extLst>
              <p:ext uri="{D42A27DB-BD31-4B8C-83A1-F6EECF244321}">
                <p14:modId xmlns:p14="http://schemas.microsoft.com/office/powerpoint/2010/main" val="333742887"/>
              </p:ext>
            </p:extLst>
          </p:nvPr>
        </p:nvGraphicFramePr>
        <p:xfrm>
          <a:off x="1998371" y="3212976"/>
          <a:ext cx="5760640" cy="320040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1424973758"/>
                    </a:ext>
                  </a:extLst>
                </a:gridCol>
                <a:gridCol w="3744416">
                  <a:extLst>
                    <a:ext uri="{9D8B030D-6E8A-4147-A177-3AD203B41FA5}">
                      <a16:colId xmlns:a16="http://schemas.microsoft.com/office/drawing/2014/main" val="2115464919"/>
                    </a:ext>
                  </a:extLst>
                </a:gridCol>
              </a:tblGrid>
              <a:tr h="378873">
                <a:tc>
                  <a:txBody>
                    <a:bodyPr/>
                    <a:lstStyle/>
                    <a:p>
                      <a:r>
                        <a:rPr lang="zh-CN" altLang="en-US" sz="2400" dirty="0"/>
                        <a:t>地址</a:t>
                      </a:r>
                    </a:p>
                  </a:txBody>
                  <a:tcPr>
                    <a:solidFill>
                      <a:schemeClr val="accent1"/>
                    </a:solidFill>
                  </a:tcPr>
                </a:tc>
                <a:tc>
                  <a:txBody>
                    <a:bodyPr/>
                    <a:lstStyle/>
                    <a:p>
                      <a:r>
                        <a:rPr lang="zh-CN" altLang="en-US" sz="2400" dirty="0"/>
                        <a:t>指令</a:t>
                      </a:r>
                    </a:p>
                  </a:txBody>
                  <a:tcPr>
                    <a:solidFill>
                      <a:schemeClr val="accent1"/>
                    </a:solidFill>
                  </a:tcPr>
                </a:tc>
                <a:extLst>
                  <a:ext uri="{0D108BD9-81ED-4DB2-BD59-A6C34878D82A}">
                    <a16:rowId xmlns:a16="http://schemas.microsoft.com/office/drawing/2014/main" val="4210913052"/>
                  </a:ext>
                </a:extLst>
              </a:tr>
              <a:tr h="378873">
                <a:tc>
                  <a:txBody>
                    <a:bodyPr/>
                    <a:lstStyle/>
                    <a:p>
                      <a:endParaRPr lang="zh-CN" altLang="en-US" sz="2400" dirty="0"/>
                    </a:p>
                  </a:txBody>
                  <a:tcPr>
                    <a:solidFill>
                      <a:schemeClr val="accent1"/>
                    </a:solidFill>
                  </a:tcPr>
                </a:tc>
                <a:tc>
                  <a:txBody>
                    <a:bodyPr/>
                    <a:lstStyle/>
                    <a:p>
                      <a:endParaRPr lang="zh-CN" altLang="en-US" sz="2400" dirty="0"/>
                    </a:p>
                  </a:txBody>
                  <a:tcPr>
                    <a:solidFill>
                      <a:schemeClr val="accent1"/>
                    </a:solidFill>
                  </a:tcPr>
                </a:tc>
                <a:extLst>
                  <a:ext uri="{0D108BD9-81ED-4DB2-BD59-A6C34878D82A}">
                    <a16:rowId xmlns:a16="http://schemas.microsoft.com/office/drawing/2014/main" val="3535247505"/>
                  </a:ext>
                </a:extLst>
              </a:tr>
              <a:tr h="378873">
                <a:tc>
                  <a:txBody>
                    <a:bodyPr/>
                    <a:lstStyle/>
                    <a:p>
                      <a:r>
                        <a:rPr lang="en-US" altLang="zh-CN" sz="2400" dirty="0"/>
                        <a:t>0x2500</a:t>
                      </a:r>
                      <a:endParaRPr lang="zh-CN" altLang="en-US" sz="2400" dirty="0"/>
                    </a:p>
                  </a:txBody>
                  <a:tcPr>
                    <a:solidFill>
                      <a:schemeClr val="accent1"/>
                    </a:solidFill>
                  </a:tcPr>
                </a:tc>
                <a:tc>
                  <a:txBody>
                    <a:bodyPr/>
                    <a:lstStyle/>
                    <a:p>
                      <a:r>
                        <a:rPr lang="en-US" altLang="zh-CN" sz="2400" dirty="0"/>
                        <a:t>Load ACC</a:t>
                      </a:r>
                      <a:r>
                        <a:rPr lang="zh-CN" altLang="en-US" sz="2400" dirty="0"/>
                        <a:t>，</a:t>
                      </a:r>
                      <a:r>
                        <a:rPr lang="en-US" altLang="zh-CN" sz="2400" dirty="0"/>
                        <a:t>X</a:t>
                      </a:r>
                      <a:endParaRPr lang="zh-CN" altLang="en-US" sz="2400" dirty="0"/>
                    </a:p>
                  </a:txBody>
                  <a:tcPr>
                    <a:solidFill>
                      <a:schemeClr val="accent1"/>
                    </a:solidFill>
                  </a:tcPr>
                </a:tc>
                <a:extLst>
                  <a:ext uri="{0D108BD9-81ED-4DB2-BD59-A6C34878D82A}">
                    <a16:rowId xmlns:a16="http://schemas.microsoft.com/office/drawing/2014/main" val="825278034"/>
                  </a:ext>
                </a:extLst>
              </a:tr>
              <a:tr h="378873">
                <a:tc>
                  <a:txBody>
                    <a:bodyPr/>
                    <a:lstStyle/>
                    <a:p>
                      <a:endParaRPr lang="zh-CN" altLang="en-US" sz="2400" dirty="0"/>
                    </a:p>
                  </a:txBody>
                  <a:tcPr>
                    <a:solidFill>
                      <a:schemeClr val="accent1"/>
                    </a:solidFill>
                  </a:tcPr>
                </a:tc>
                <a:tc>
                  <a:txBody>
                    <a:bodyPr/>
                    <a:lstStyle/>
                    <a:p>
                      <a:endParaRPr lang="zh-CN" altLang="en-US" sz="2400" dirty="0"/>
                    </a:p>
                  </a:txBody>
                  <a:tcPr>
                    <a:solidFill>
                      <a:schemeClr val="accent1"/>
                    </a:solidFill>
                  </a:tcPr>
                </a:tc>
                <a:extLst>
                  <a:ext uri="{0D108BD9-81ED-4DB2-BD59-A6C34878D82A}">
                    <a16:rowId xmlns:a16="http://schemas.microsoft.com/office/drawing/2014/main" val="728939523"/>
                  </a:ext>
                </a:extLst>
              </a:tr>
              <a:tr h="378873">
                <a:tc>
                  <a:txBody>
                    <a:bodyPr/>
                    <a:lstStyle/>
                    <a:p>
                      <a:endParaRPr lang="zh-CN" altLang="en-US" sz="2400" dirty="0"/>
                    </a:p>
                  </a:txBody>
                  <a:tcPr>
                    <a:solidFill>
                      <a:schemeClr val="accent1"/>
                    </a:solidFill>
                  </a:tcPr>
                </a:tc>
                <a:tc>
                  <a:txBody>
                    <a:bodyPr/>
                    <a:lstStyle/>
                    <a:p>
                      <a:endParaRPr lang="zh-CN" altLang="en-US" sz="2400" dirty="0"/>
                    </a:p>
                  </a:txBody>
                  <a:tcPr>
                    <a:solidFill>
                      <a:schemeClr val="accent1"/>
                    </a:solidFill>
                  </a:tcPr>
                </a:tc>
                <a:extLst>
                  <a:ext uri="{0D108BD9-81ED-4DB2-BD59-A6C34878D82A}">
                    <a16:rowId xmlns:a16="http://schemas.microsoft.com/office/drawing/2014/main" val="2962940325"/>
                  </a:ext>
                </a:extLst>
              </a:tr>
              <a:tr h="378873">
                <a:tc>
                  <a:txBody>
                    <a:bodyPr/>
                    <a:lstStyle/>
                    <a:p>
                      <a:r>
                        <a:rPr lang="en-US" altLang="zh-CN" sz="2400" dirty="0"/>
                        <a:t>X</a:t>
                      </a:r>
                      <a:endParaRPr lang="zh-CN" altLang="en-US" sz="2400" dirty="0"/>
                    </a:p>
                  </a:txBody>
                  <a:tcPr>
                    <a:solidFill>
                      <a:schemeClr val="accent1"/>
                    </a:solidFill>
                  </a:tcPr>
                </a:tc>
                <a:tc>
                  <a:txBody>
                    <a:bodyPr/>
                    <a:lstStyle/>
                    <a:p>
                      <a:r>
                        <a:rPr lang="en-US" altLang="zh-CN" sz="2400" dirty="0"/>
                        <a:t>0x1234</a:t>
                      </a:r>
                      <a:endParaRPr lang="zh-CN" altLang="en-US" sz="2400" dirty="0"/>
                    </a:p>
                  </a:txBody>
                  <a:tcPr>
                    <a:solidFill>
                      <a:schemeClr val="accent1"/>
                    </a:solidFill>
                  </a:tcPr>
                </a:tc>
                <a:extLst>
                  <a:ext uri="{0D108BD9-81ED-4DB2-BD59-A6C34878D82A}">
                    <a16:rowId xmlns:a16="http://schemas.microsoft.com/office/drawing/2014/main" val="1227632474"/>
                  </a:ext>
                </a:extLst>
              </a:tr>
              <a:tr h="378873">
                <a:tc>
                  <a:txBody>
                    <a:bodyPr/>
                    <a:lstStyle/>
                    <a:p>
                      <a:endParaRPr lang="zh-CN" altLang="en-US" sz="2400" dirty="0"/>
                    </a:p>
                  </a:txBody>
                  <a:tcPr>
                    <a:solidFill>
                      <a:schemeClr val="accent1"/>
                    </a:solidFill>
                  </a:tcPr>
                </a:tc>
                <a:tc>
                  <a:txBody>
                    <a:bodyPr/>
                    <a:lstStyle/>
                    <a:p>
                      <a:endParaRPr lang="zh-CN" altLang="en-US" sz="2400" dirty="0"/>
                    </a:p>
                  </a:txBody>
                  <a:tcPr>
                    <a:solidFill>
                      <a:schemeClr val="accent1"/>
                    </a:solidFill>
                  </a:tcPr>
                </a:tc>
                <a:extLst>
                  <a:ext uri="{0D108BD9-81ED-4DB2-BD59-A6C34878D82A}">
                    <a16:rowId xmlns:a16="http://schemas.microsoft.com/office/drawing/2014/main" val="1977888243"/>
                  </a:ext>
                </a:extLst>
              </a:tr>
            </a:tbl>
          </a:graphicData>
        </a:graphic>
      </p:graphicFrame>
      <p:sp>
        <p:nvSpPr>
          <p:cNvPr id="5" name="Rectangle 9">
            <a:extLst>
              <a:ext uri="{FF2B5EF4-FFF2-40B4-BE49-F238E27FC236}">
                <a16:creationId xmlns:a16="http://schemas.microsoft.com/office/drawing/2014/main" id="{999CB78C-9BED-4018-B6DE-4783D724B292}"/>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1.2</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计算机的工作过程</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7A1E256-D672-4836-8DE4-CDA011F57B86}"/>
              </a:ext>
            </a:extLst>
          </p:cNvPr>
          <p:cNvGrpSpPr>
            <a:grpSpLocks/>
          </p:cNvGrpSpPr>
          <p:nvPr/>
        </p:nvGrpSpPr>
        <p:grpSpPr bwMode="auto">
          <a:xfrm>
            <a:off x="4552950" y="4518025"/>
            <a:ext cx="1085850" cy="519113"/>
            <a:chOff x="2868" y="2846"/>
            <a:chExt cx="684" cy="327"/>
          </a:xfrm>
        </p:grpSpPr>
        <p:sp>
          <p:nvSpPr>
            <p:cNvPr id="28776" name="Freeform 3">
              <a:extLst>
                <a:ext uri="{FF2B5EF4-FFF2-40B4-BE49-F238E27FC236}">
                  <a16:creationId xmlns:a16="http://schemas.microsoft.com/office/drawing/2014/main" id="{B35318E9-F592-4EF4-8668-E3AC87801245}"/>
                </a:ext>
              </a:extLst>
            </p:cNvPr>
            <p:cNvSpPr>
              <a:spLocks/>
            </p:cNvSpPr>
            <p:nvPr/>
          </p:nvSpPr>
          <p:spPr bwMode="auto">
            <a:xfrm>
              <a:off x="2868" y="3150"/>
              <a:ext cx="684" cy="1"/>
            </a:xfrm>
            <a:custGeom>
              <a:avLst/>
              <a:gdLst>
                <a:gd name="T0" fmla="*/ 0 w 684"/>
                <a:gd name="T1" fmla="*/ 0 h 1"/>
                <a:gd name="T2" fmla="*/ 684 w 684"/>
                <a:gd name="T3" fmla="*/ 0 h 1"/>
                <a:gd name="T4" fmla="*/ 0 60000 65536"/>
                <a:gd name="T5" fmla="*/ 0 60000 65536"/>
                <a:gd name="T6" fmla="*/ 0 w 684"/>
                <a:gd name="T7" fmla="*/ 0 h 1"/>
                <a:gd name="T8" fmla="*/ 684 w 684"/>
                <a:gd name="T9" fmla="*/ 1 h 1"/>
              </a:gdLst>
              <a:ahLst/>
              <a:cxnLst>
                <a:cxn ang="T4">
                  <a:pos x="T0" y="T1"/>
                </a:cxn>
                <a:cxn ang="T5">
                  <a:pos x="T2" y="T3"/>
                </a:cxn>
              </a:cxnLst>
              <a:rect l="T6" t="T7" r="T8" b="T9"/>
              <a:pathLst>
                <a:path w="684" h="1">
                  <a:moveTo>
                    <a:pt x="0" y="0"/>
                  </a:moveTo>
                  <a:lnTo>
                    <a:pt x="684" y="0"/>
                  </a:lnTo>
                </a:path>
              </a:pathLst>
            </a:custGeom>
            <a:noFill/>
            <a:ln w="28575">
              <a:solidFill>
                <a:schemeClr val="folHlink"/>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77" name="Text Box 4">
              <a:extLst>
                <a:ext uri="{FF2B5EF4-FFF2-40B4-BE49-F238E27FC236}">
                  <a16:creationId xmlns:a16="http://schemas.microsoft.com/office/drawing/2014/main" id="{EF54184A-539C-49B8-A6D3-7552B920B81E}"/>
                </a:ext>
              </a:extLst>
            </p:cNvPr>
            <p:cNvSpPr txBox="1">
              <a:spLocks noChangeArrowheads="1"/>
            </p:cNvSpPr>
            <p:nvPr/>
          </p:nvSpPr>
          <p:spPr bwMode="auto">
            <a:xfrm>
              <a:off x="3168" y="284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1</a:t>
              </a:r>
            </a:p>
          </p:txBody>
        </p:sp>
      </p:grpSp>
      <p:grpSp>
        <p:nvGrpSpPr>
          <p:cNvPr id="3" name="Group 5">
            <a:extLst>
              <a:ext uri="{FF2B5EF4-FFF2-40B4-BE49-F238E27FC236}">
                <a16:creationId xmlns:a16="http://schemas.microsoft.com/office/drawing/2014/main" id="{7F6DFFB2-49EA-48C7-B2B0-77E7232F7212}"/>
              </a:ext>
            </a:extLst>
          </p:cNvPr>
          <p:cNvGrpSpPr>
            <a:grpSpLocks/>
          </p:cNvGrpSpPr>
          <p:nvPr/>
        </p:nvGrpSpPr>
        <p:grpSpPr bwMode="auto">
          <a:xfrm>
            <a:off x="5810250" y="3581400"/>
            <a:ext cx="361950" cy="914400"/>
            <a:chOff x="3660" y="2256"/>
            <a:chExt cx="228" cy="576"/>
          </a:xfrm>
        </p:grpSpPr>
        <p:sp>
          <p:nvSpPr>
            <p:cNvPr id="28774" name="Line 6">
              <a:extLst>
                <a:ext uri="{FF2B5EF4-FFF2-40B4-BE49-F238E27FC236}">
                  <a16:creationId xmlns:a16="http://schemas.microsoft.com/office/drawing/2014/main" id="{72182A58-BD4F-435D-A745-D73F6E838CD6}"/>
                </a:ext>
              </a:extLst>
            </p:cNvPr>
            <p:cNvSpPr>
              <a:spLocks noChangeShapeType="1"/>
            </p:cNvSpPr>
            <p:nvPr/>
          </p:nvSpPr>
          <p:spPr bwMode="auto">
            <a:xfrm flipV="1">
              <a:off x="3840" y="2256"/>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75" name="Text Box 7">
              <a:extLst>
                <a:ext uri="{FF2B5EF4-FFF2-40B4-BE49-F238E27FC236}">
                  <a16:creationId xmlns:a16="http://schemas.microsoft.com/office/drawing/2014/main" id="{0928E8C3-06C9-4205-A2FC-C03925A5F122}"/>
                </a:ext>
              </a:extLst>
            </p:cNvPr>
            <p:cNvSpPr txBox="1">
              <a:spLocks noChangeArrowheads="1"/>
            </p:cNvSpPr>
            <p:nvPr/>
          </p:nvSpPr>
          <p:spPr bwMode="auto">
            <a:xfrm>
              <a:off x="3660"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2</a:t>
              </a:r>
            </a:p>
          </p:txBody>
        </p:sp>
      </p:grpSp>
      <p:grpSp>
        <p:nvGrpSpPr>
          <p:cNvPr id="4" name="Group 8">
            <a:extLst>
              <a:ext uri="{FF2B5EF4-FFF2-40B4-BE49-F238E27FC236}">
                <a16:creationId xmlns:a16="http://schemas.microsoft.com/office/drawing/2014/main" id="{9DB4A009-CEB1-4159-B319-E5B19E54C34E}"/>
              </a:ext>
            </a:extLst>
          </p:cNvPr>
          <p:cNvGrpSpPr>
            <a:grpSpLocks/>
          </p:cNvGrpSpPr>
          <p:nvPr/>
        </p:nvGrpSpPr>
        <p:grpSpPr bwMode="auto">
          <a:xfrm>
            <a:off x="6800850" y="3581400"/>
            <a:ext cx="361950" cy="914400"/>
            <a:chOff x="4284" y="2256"/>
            <a:chExt cx="228" cy="576"/>
          </a:xfrm>
        </p:grpSpPr>
        <p:sp>
          <p:nvSpPr>
            <p:cNvPr id="28772" name="Line 9">
              <a:extLst>
                <a:ext uri="{FF2B5EF4-FFF2-40B4-BE49-F238E27FC236}">
                  <a16:creationId xmlns:a16="http://schemas.microsoft.com/office/drawing/2014/main" id="{9924D8FF-AF14-4AEA-989A-AB5E36FF652F}"/>
                </a:ext>
              </a:extLst>
            </p:cNvPr>
            <p:cNvSpPr>
              <a:spLocks noChangeShapeType="1"/>
            </p:cNvSpPr>
            <p:nvPr/>
          </p:nvSpPr>
          <p:spPr bwMode="auto">
            <a:xfrm>
              <a:off x="4464" y="2256"/>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73" name="Text Box 10">
              <a:extLst>
                <a:ext uri="{FF2B5EF4-FFF2-40B4-BE49-F238E27FC236}">
                  <a16:creationId xmlns:a16="http://schemas.microsoft.com/office/drawing/2014/main" id="{4EB828E9-5320-4AF5-B1BF-FC130E58716B}"/>
                </a:ext>
              </a:extLst>
            </p:cNvPr>
            <p:cNvSpPr txBox="1">
              <a:spLocks noChangeArrowheads="1"/>
            </p:cNvSpPr>
            <p:nvPr/>
          </p:nvSpPr>
          <p:spPr bwMode="auto">
            <a:xfrm>
              <a:off x="4284"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3</a:t>
              </a:r>
            </a:p>
          </p:txBody>
        </p:sp>
      </p:grpSp>
      <p:sp>
        <p:nvSpPr>
          <p:cNvPr id="27659" name="Line 11">
            <a:extLst>
              <a:ext uri="{FF2B5EF4-FFF2-40B4-BE49-F238E27FC236}">
                <a16:creationId xmlns:a16="http://schemas.microsoft.com/office/drawing/2014/main" id="{A8F5986E-F2B3-4E4E-98A2-7FDC50CA9D36}"/>
              </a:ext>
            </a:extLst>
          </p:cNvPr>
          <p:cNvSpPr>
            <a:spLocks noChangeShapeType="1"/>
          </p:cNvSpPr>
          <p:nvPr/>
        </p:nvSpPr>
        <p:spPr bwMode="auto">
          <a:xfrm flipV="1">
            <a:off x="4038600" y="3124200"/>
            <a:ext cx="0" cy="7620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5" name="Group 12">
            <a:extLst>
              <a:ext uri="{FF2B5EF4-FFF2-40B4-BE49-F238E27FC236}">
                <a16:creationId xmlns:a16="http://schemas.microsoft.com/office/drawing/2014/main" id="{354025B4-8873-46F1-87C7-3863144D2F3F}"/>
              </a:ext>
            </a:extLst>
          </p:cNvPr>
          <p:cNvGrpSpPr>
            <a:grpSpLocks/>
          </p:cNvGrpSpPr>
          <p:nvPr/>
        </p:nvGrpSpPr>
        <p:grpSpPr bwMode="auto">
          <a:xfrm>
            <a:off x="3429000" y="2627313"/>
            <a:ext cx="609600" cy="519112"/>
            <a:chOff x="2160" y="1655"/>
            <a:chExt cx="384" cy="327"/>
          </a:xfrm>
        </p:grpSpPr>
        <p:sp>
          <p:nvSpPr>
            <p:cNvPr id="28770" name="Line 13">
              <a:extLst>
                <a:ext uri="{FF2B5EF4-FFF2-40B4-BE49-F238E27FC236}">
                  <a16:creationId xmlns:a16="http://schemas.microsoft.com/office/drawing/2014/main" id="{8252750A-BFFB-4173-B0E6-64F53849D69B}"/>
                </a:ext>
              </a:extLst>
            </p:cNvPr>
            <p:cNvSpPr>
              <a:spLocks noChangeShapeType="1"/>
            </p:cNvSpPr>
            <p:nvPr/>
          </p:nvSpPr>
          <p:spPr bwMode="auto">
            <a:xfrm flipH="1">
              <a:off x="2160" y="1968"/>
              <a:ext cx="384"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71" name="Text Box 14">
              <a:extLst>
                <a:ext uri="{FF2B5EF4-FFF2-40B4-BE49-F238E27FC236}">
                  <a16:creationId xmlns:a16="http://schemas.microsoft.com/office/drawing/2014/main" id="{877DC1D3-32AC-46F7-9B36-BA33DD0E5E57}"/>
                </a:ext>
              </a:extLst>
            </p:cNvPr>
            <p:cNvSpPr txBox="1">
              <a:spLocks noChangeArrowheads="1"/>
            </p:cNvSpPr>
            <p:nvPr/>
          </p:nvSpPr>
          <p:spPr bwMode="auto">
            <a:xfrm>
              <a:off x="2238" y="165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5</a:t>
              </a:r>
            </a:p>
          </p:txBody>
        </p:sp>
      </p:grpSp>
      <p:sp>
        <p:nvSpPr>
          <p:cNvPr id="27663" name="Line 15">
            <a:extLst>
              <a:ext uri="{FF2B5EF4-FFF2-40B4-BE49-F238E27FC236}">
                <a16:creationId xmlns:a16="http://schemas.microsoft.com/office/drawing/2014/main" id="{6D7A63E1-164E-410C-919D-8EEC25E82EB8}"/>
              </a:ext>
            </a:extLst>
          </p:cNvPr>
          <p:cNvSpPr>
            <a:spLocks noChangeShapeType="1"/>
          </p:cNvSpPr>
          <p:nvPr/>
        </p:nvSpPr>
        <p:spPr bwMode="auto">
          <a:xfrm>
            <a:off x="5791200" y="3733800"/>
            <a:ext cx="0" cy="762000"/>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 name="Group 16">
            <a:extLst>
              <a:ext uri="{FF2B5EF4-FFF2-40B4-BE49-F238E27FC236}">
                <a16:creationId xmlns:a16="http://schemas.microsoft.com/office/drawing/2014/main" id="{238A8628-37C3-4E47-8C8B-D8FF53C0B228}"/>
              </a:ext>
            </a:extLst>
          </p:cNvPr>
          <p:cNvGrpSpPr>
            <a:grpSpLocks/>
          </p:cNvGrpSpPr>
          <p:nvPr/>
        </p:nvGrpSpPr>
        <p:grpSpPr bwMode="auto">
          <a:xfrm>
            <a:off x="4267200" y="3236913"/>
            <a:ext cx="1524000" cy="519112"/>
            <a:chOff x="2688" y="2039"/>
            <a:chExt cx="960" cy="327"/>
          </a:xfrm>
        </p:grpSpPr>
        <p:sp>
          <p:nvSpPr>
            <p:cNvPr id="28768" name="Line 17">
              <a:extLst>
                <a:ext uri="{FF2B5EF4-FFF2-40B4-BE49-F238E27FC236}">
                  <a16:creationId xmlns:a16="http://schemas.microsoft.com/office/drawing/2014/main" id="{865049BD-B9DA-42A4-88A0-1E652C8A4430}"/>
                </a:ext>
              </a:extLst>
            </p:cNvPr>
            <p:cNvSpPr>
              <a:spLocks noChangeShapeType="1"/>
            </p:cNvSpPr>
            <p:nvPr/>
          </p:nvSpPr>
          <p:spPr bwMode="auto">
            <a:xfrm>
              <a:off x="2688" y="2352"/>
              <a:ext cx="96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69" name="Text Box 18">
              <a:extLst>
                <a:ext uri="{FF2B5EF4-FFF2-40B4-BE49-F238E27FC236}">
                  <a16:creationId xmlns:a16="http://schemas.microsoft.com/office/drawing/2014/main" id="{CC15B4FC-A55A-4734-8FA4-AA866DDE4DFA}"/>
                </a:ext>
              </a:extLst>
            </p:cNvPr>
            <p:cNvSpPr txBox="1">
              <a:spLocks noChangeArrowheads="1"/>
            </p:cNvSpPr>
            <p:nvPr/>
          </p:nvSpPr>
          <p:spPr bwMode="auto">
            <a:xfrm>
              <a:off x="3180" y="20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6</a:t>
              </a:r>
            </a:p>
          </p:txBody>
        </p:sp>
      </p:grpSp>
      <p:grpSp>
        <p:nvGrpSpPr>
          <p:cNvPr id="7" name="Group 19">
            <a:extLst>
              <a:ext uri="{FF2B5EF4-FFF2-40B4-BE49-F238E27FC236}">
                <a16:creationId xmlns:a16="http://schemas.microsoft.com/office/drawing/2014/main" id="{5B80165B-DE3B-4574-8552-D1BA0604BDA0}"/>
              </a:ext>
            </a:extLst>
          </p:cNvPr>
          <p:cNvGrpSpPr>
            <a:grpSpLocks/>
          </p:cNvGrpSpPr>
          <p:nvPr/>
        </p:nvGrpSpPr>
        <p:grpSpPr bwMode="auto">
          <a:xfrm>
            <a:off x="6115050" y="3581400"/>
            <a:ext cx="361950" cy="914400"/>
            <a:chOff x="3852" y="2256"/>
            <a:chExt cx="228" cy="576"/>
          </a:xfrm>
        </p:grpSpPr>
        <p:sp>
          <p:nvSpPr>
            <p:cNvPr id="28766" name="Line 20">
              <a:extLst>
                <a:ext uri="{FF2B5EF4-FFF2-40B4-BE49-F238E27FC236}">
                  <a16:creationId xmlns:a16="http://schemas.microsoft.com/office/drawing/2014/main" id="{05BB371A-6AF2-43B2-8671-1F13F889CDC8}"/>
                </a:ext>
              </a:extLst>
            </p:cNvPr>
            <p:cNvSpPr>
              <a:spLocks noChangeShapeType="1"/>
            </p:cNvSpPr>
            <p:nvPr/>
          </p:nvSpPr>
          <p:spPr bwMode="auto">
            <a:xfrm flipV="1">
              <a:off x="4032" y="2256"/>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67" name="Text Box 21">
              <a:extLst>
                <a:ext uri="{FF2B5EF4-FFF2-40B4-BE49-F238E27FC236}">
                  <a16:creationId xmlns:a16="http://schemas.microsoft.com/office/drawing/2014/main" id="{2876959B-D63C-4C86-8524-29F771F42B08}"/>
                </a:ext>
              </a:extLst>
            </p:cNvPr>
            <p:cNvSpPr txBox="1">
              <a:spLocks noChangeArrowheads="1"/>
            </p:cNvSpPr>
            <p:nvPr/>
          </p:nvSpPr>
          <p:spPr bwMode="auto">
            <a:xfrm>
              <a:off x="3852"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7</a:t>
              </a:r>
            </a:p>
          </p:txBody>
        </p:sp>
      </p:grpSp>
      <p:grpSp>
        <p:nvGrpSpPr>
          <p:cNvPr id="8" name="Group 22">
            <a:extLst>
              <a:ext uri="{FF2B5EF4-FFF2-40B4-BE49-F238E27FC236}">
                <a16:creationId xmlns:a16="http://schemas.microsoft.com/office/drawing/2014/main" id="{C6FBA257-5557-4943-B149-053020EC04FE}"/>
              </a:ext>
            </a:extLst>
          </p:cNvPr>
          <p:cNvGrpSpPr>
            <a:grpSpLocks/>
          </p:cNvGrpSpPr>
          <p:nvPr/>
        </p:nvGrpSpPr>
        <p:grpSpPr bwMode="auto">
          <a:xfrm>
            <a:off x="7239000" y="3581400"/>
            <a:ext cx="361950" cy="914400"/>
            <a:chOff x="4560" y="2256"/>
            <a:chExt cx="228" cy="576"/>
          </a:xfrm>
        </p:grpSpPr>
        <p:sp>
          <p:nvSpPr>
            <p:cNvPr id="28764" name="Line 23">
              <a:extLst>
                <a:ext uri="{FF2B5EF4-FFF2-40B4-BE49-F238E27FC236}">
                  <a16:creationId xmlns:a16="http://schemas.microsoft.com/office/drawing/2014/main" id="{A7D06035-8AE1-4B73-A430-CBEBAC42A476}"/>
                </a:ext>
              </a:extLst>
            </p:cNvPr>
            <p:cNvSpPr>
              <a:spLocks noChangeShapeType="1"/>
            </p:cNvSpPr>
            <p:nvPr/>
          </p:nvSpPr>
          <p:spPr bwMode="auto">
            <a:xfrm>
              <a:off x="4752" y="2256"/>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65" name="Text Box 24">
              <a:extLst>
                <a:ext uri="{FF2B5EF4-FFF2-40B4-BE49-F238E27FC236}">
                  <a16:creationId xmlns:a16="http://schemas.microsoft.com/office/drawing/2014/main" id="{233AE091-FCC5-468E-919C-AD7D7EAB10F2}"/>
                </a:ext>
              </a:extLst>
            </p:cNvPr>
            <p:cNvSpPr txBox="1">
              <a:spLocks noChangeArrowheads="1"/>
            </p:cNvSpPr>
            <p:nvPr/>
          </p:nvSpPr>
          <p:spPr bwMode="auto">
            <a:xfrm>
              <a:off x="4560"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8</a:t>
              </a:r>
            </a:p>
          </p:txBody>
        </p:sp>
      </p:grpSp>
      <p:sp>
        <p:nvSpPr>
          <p:cNvPr id="27673" name="Line 25">
            <a:extLst>
              <a:ext uri="{FF2B5EF4-FFF2-40B4-BE49-F238E27FC236}">
                <a16:creationId xmlns:a16="http://schemas.microsoft.com/office/drawing/2014/main" id="{50D31B5A-5B99-4462-A4F9-BF7609FC2A54}"/>
              </a:ext>
            </a:extLst>
          </p:cNvPr>
          <p:cNvSpPr>
            <a:spLocks noChangeShapeType="1"/>
          </p:cNvSpPr>
          <p:nvPr/>
        </p:nvSpPr>
        <p:spPr bwMode="auto">
          <a:xfrm flipV="1">
            <a:off x="228599" y="4781750"/>
            <a:ext cx="6351" cy="184764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4" name="Line 26">
            <a:extLst>
              <a:ext uri="{FF2B5EF4-FFF2-40B4-BE49-F238E27FC236}">
                <a16:creationId xmlns:a16="http://schemas.microsoft.com/office/drawing/2014/main" id="{9ECE081E-9BBE-482F-BF5F-3E6CDDB00B61}"/>
              </a:ext>
            </a:extLst>
          </p:cNvPr>
          <p:cNvSpPr>
            <a:spLocks noChangeShapeType="1"/>
          </p:cNvSpPr>
          <p:nvPr/>
        </p:nvSpPr>
        <p:spPr bwMode="auto">
          <a:xfrm>
            <a:off x="244386" y="4781751"/>
            <a:ext cx="855663" cy="1"/>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9" name="Group 27">
            <a:extLst>
              <a:ext uri="{FF2B5EF4-FFF2-40B4-BE49-F238E27FC236}">
                <a16:creationId xmlns:a16="http://schemas.microsoft.com/office/drawing/2014/main" id="{47948080-9DAB-4AC1-805C-3866925EF0BE}"/>
              </a:ext>
            </a:extLst>
          </p:cNvPr>
          <p:cNvGrpSpPr>
            <a:grpSpLocks/>
          </p:cNvGrpSpPr>
          <p:nvPr/>
        </p:nvGrpSpPr>
        <p:grpSpPr bwMode="auto">
          <a:xfrm>
            <a:off x="7772400" y="4724400"/>
            <a:ext cx="304800" cy="1905000"/>
            <a:chOff x="4896" y="2976"/>
            <a:chExt cx="192" cy="1200"/>
          </a:xfrm>
        </p:grpSpPr>
        <p:sp>
          <p:nvSpPr>
            <p:cNvPr id="28762" name="Line 28">
              <a:extLst>
                <a:ext uri="{FF2B5EF4-FFF2-40B4-BE49-F238E27FC236}">
                  <a16:creationId xmlns:a16="http://schemas.microsoft.com/office/drawing/2014/main" id="{00350CAD-CAA3-4DB6-93E5-2EE634F62198}"/>
                </a:ext>
              </a:extLst>
            </p:cNvPr>
            <p:cNvSpPr>
              <a:spLocks noChangeShapeType="1"/>
            </p:cNvSpPr>
            <p:nvPr/>
          </p:nvSpPr>
          <p:spPr bwMode="auto">
            <a:xfrm>
              <a:off x="5088" y="2976"/>
              <a:ext cx="0" cy="12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63" name="Line 29">
              <a:extLst>
                <a:ext uri="{FF2B5EF4-FFF2-40B4-BE49-F238E27FC236}">
                  <a16:creationId xmlns:a16="http://schemas.microsoft.com/office/drawing/2014/main" id="{DE9E3CC5-0EE0-4F90-A87E-5F2A882B8B1E}"/>
                </a:ext>
              </a:extLst>
            </p:cNvPr>
            <p:cNvSpPr>
              <a:spLocks noChangeShapeType="1"/>
            </p:cNvSpPr>
            <p:nvPr/>
          </p:nvSpPr>
          <p:spPr bwMode="auto">
            <a:xfrm flipH="1">
              <a:off x="4896" y="2976"/>
              <a:ext cx="192"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0" name="Group 30">
            <a:extLst>
              <a:ext uri="{FF2B5EF4-FFF2-40B4-BE49-F238E27FC236}">
                <a16:creationId xmlns:a16="http://schemas.microsoft.com/office/drawing/2014/main" id="{682BC928-BC12-4F7C-BCCA-101E6B09C605}"/>
              </a:ext>
            </a:extLst>
          </p:cNvPr>
          <p:cNvGrpSpPr>
            <a:grpSpLocks/>
          </p:cNvGrpSpPr>
          <p:nvPr/>
        </p:nvGrpSpPr>
        <p:grpSpPr bwMode="auto">
          <a:xfrm>
            <a:off x="228600" y="6118225"/>
            <a:ext cx="7848600" cy="519113"/>
            <a:chOff x="144" y="3854"/>
            <a:chExt cx="4944" cy="327"/>
          </a:xfrm>
        </p:grpSpPr>
        <p:sp>
          <p:nvSpPr>
            <p:cNvPr id="28759" name="Line 31">
              <a:extLst>
                <a:ext uri="{FF2B5EF4-FFF2-40B4-BE49-F238E27FC236}">
                  <a16:creationId xmlns:a16="http://schemas.microsoft.com/office/drawing/2014/main" id="{BD894D9B-F156-433C-8CA2-CC4515EE0F0B}"/>
                </a:ext>
              </a:extLst>
            </p:cNvPr>
            <p:cNvSpPr>
              <a:spLocks noChangeShapeType="1"/>
            </p:cNvSpPr>
            <p:nvPr/>
          </p:nvSpPr>
          <p:spPr bwMode="auto">
            <a:xfrm flipH="1">
              <a:off x="2496" y="4176"/>
              <a:ext cx="2592"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60" name="Line 32">
              <a:extLst>
                <a:ext uri="{FF2B5EF4-FFF2-40B4-BE49-F238E27FC236}">
                  <a16:creationId xmlns:a16="http://schemas.microsoft.com/office/drawing/2014/main" id="{1B306C0F-01F4-47E9-B00D-DB43E4A988B5}"/>
                </a:ext>
              </a:extLst>
            </p:cNvPr>
            <p:cNvSpPr>
              <a:spLocks noChangeShapeType="1"/>
            </p:cNvSpPr>
            <p:nvPr/>
          </p:nvSpPr>
          <p:spPr bwMode="auto">
            <a:xfrm flipH="1">
              <a:off x="144" y="4176"/>
              <a:ext cx="240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61" name="Text Box 33">
              <a:extLst>
                <a:ext uri="{FF2B5EF4-FFF2-40B4-BE49-F238E27FC236}">
                  <a16:creationId xmlns:a16="http://schemas.microsoft.com/office/drawing/2014/main" id="{A7CE5A8B-8DD3-4112-9395-F7DBCBCC2FE3}"/>
                </a:ext>
              </a:extLst>
            </p:cNvPr>
            <p:cNvSpPr txBox="1">
              <a:spLocks noChangeArrowheads="1"/>
            </p:cNvSpPr>
            <p:nvPr/>
          </p:nvSpPr>
          <p:spPr bwMode="auto">
            <a:xfrm>
              <a:off x="3180" y="38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9</a:t>
              </a:r>
            </a:p>
          </p:txBody>
        </p:sp>
      </p:grpSp>
      <p:sp>
        <p:nvSpPr>
          <p:cNvPr id="27682" name="Text Box 34">
            <a:extLst>
              <a:ext uri="{FF2B5EF4-FFF2-40B4-BE49-F238E27FC236}">
                <a16:creationId xmlns:a16="http://schemas.microsoft.com/office/drawing/2014/main" id="{280554B3-3F0C-4BA4-919E-76E5DFC229E1}"/>
              </a:ext>
            </a:extLst>
          </p:cNvPr>
          <p:cNvSpPr txBox="1">
            <a:spLocks noChangeArrowheads="1"/>
          </p:cNvSpPr>
          <p:nvPr/>
        </p:nvSpPr>
        <p:spPr bwMode="auto">
          <a:xfrm>
            <a:off x="381000" y="428226"/>
            <a:ext cx="388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以取数指令为例</a:t>
            </a:r>
          </a:p>
        </p:txBody>
      </p:sp>
      <p:grpSp>
        <p:nvGrpSpPr>
          <p:cNvPr id="11" name="Group 35">
            <a:extLst>
              <a:ext uri="{FF2B5EF4-FFF2-40B4-BE49-F238E27FC236}">
                <a16:creationId xmlns:a16="http://schemas.microsoft.com/office/drawing/2014/main" id="{128EA833-0EB7-4E7E-AF0D-EBE60355099E}"/>
              </a:ext>
            </a:extLst>
          </p:cNvPr>
          <p:cNvGrpSpPr>
            <a:grpSpLocks/>
          </p:cNvGrpSpPr>
          <p:nvPr/>
        </p:nvGrpSpPr>
        <p:grpSpPr bwMode="auto">
          <a:xfrm>
            <a:off x="7772400" y="5029200"/>
            <a:ext cx="76200" cy="685800"/>
            <a:chOff x="4944" y="4944"/>
            <a:chExt cx="48" cy="432"/>
          </a:xfrm>
        </p:grpSpPr>
        <p:sp>
          <p:nvSpPr>
            <p:cNvPr id="28757" name="Line 36">
              <a:extLst>
                <a:ext uri="{FF2B5EF4-FFF2-40B4-BE49-F238E27FC236}">
                  <a16:creationId xmlns:a16="http://schemas.microsoft.com/office/drawing/2014/main" id="{D092E5D3-9EBF-48F5-AA20-AA1F80396B2C}"/>
                </a:ext>
              </a:extLst>
            </p:cNvPr>
            <p:cNvSpPr>
              <a:spLocks noChangeShapeType="1"/>
            </p:cNvSpPr>
            <p:nvPr/>
          </p:nvSpPr>
          <p:spPr bwMode="auto">
            <a:xfrm>
              <a:off x="4992" y="4944"/>
              <a:ext cx="0" cy="43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58" name="Line 37">
              <a:extLst>
                <a:ext uri="{FF2B5EF4-FFF2-40B4-BE49-F238E27FC236}">
                  <a16:creationId xmlns:a16="http://schemas.microsoft.com/office/drawing/2014/main" id="{6C8C65D8-C10D-436C-8254-034B95CC4F09}"/>
                </a:ext>
              </a:extLst>
            </p:cNvPr>
            <p:cNvSpPr>
              <a:spLocks noChangeShapeType="1"/>
            </p:cNvSpPr>
            <p:nvPr/>
          </p:nvSpPr>
          <p:spPr bwMode="auto">
            <a:xfrm>
              <a:off x="4944" y="4944"/>
              <a:ext cx="48"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38">
            <a:extLst>
              <a:ext uri="{FF2B5EF4-FFF2-40B4-BE49-F238E27FC236}">
                <a16:creationId xmlns:a16="http://schemas.microsoft.com/office/drawing/2014/main" id="{A86E9E77-F9E2-4553-A95D-5670A4717330}"/>
              </a:ext>
            </a:extLst>
          </p:cNvPr>
          <p:cNvGrpSpPr>
            <a:grpSpLocks/>
          </p:cNvGrpSpPr>
          <p:nvPr/>
        </p:nvGrpSpPr>
        <p:grpSpPr bwMode="auto">
          <a:xfrm>
            <a:off x="3690938" y="5218113"/>
            <a:ext cx="4157662" cy="519112"/>
            <a:chOff x="2325" y="3287"/>
            <a:chExt cx="2619" cy="327"/>
          </a:xfrm>
        </p:grpSpPr>
        <p:sp>
          <p:nvSpPr>
            <p:cNvPr id="28755" name="Text Box 39">
              <a:extLst>
                <a:ext uri="{FF2B5EF4-FFF2-40B4-BE49-F238E27FC236}">
                  <a16:creationId xmlns:a16="http://schemas.microsoft.com/office/drawing/2014/main" id="{4B46E84E-3B52-4D27-A2ED-731DAEC7B025}"/>
                </a:ext>
              </a:extLst>
            </p:cNvPr>
            <p:cNvSpPr txBox="1">
              <a:spLocks noChangeArrowheads="1"/>
            </p:cNvSpPr>
            <p:nvPr/>
          </p:nvSpPr>
          <p:spPr bwMode="auto">
            <a:xfrm>
              <a:off x="3168" y="32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4</a:t>
              </a:r>
            </a:p>
          </p:txBody>
        </p:sp>
        <p:sp>
          <p:nvSpPr>
            <p:cNvPr id="28756" name="Freeform 40">
              <a:extLst>
                <a:ext uri="{FF2B5EF4-FFF2-40B4-BE49-F238E27FC236}">
                  <a16:creationId xmlns:a16="http://schemas.microsoft.com/office/drawing/2014/main" id="{CAA13EF8-FAC0-45E6-A436-A8F8D0CCF001}"/>
                </a:ext>
              </a:extLst>
            </p:cNvPr>
            <p:cNvSpPr>
              <a:spLocks/>
            </p:cNvSpPr>
            <p:nvPr/>
          </p:nvSpPr>
          <p:spPr bwMode="auto">
            <a:xfrm>
              <a:off x="2325" y="3597"/>
              <a:ext cx="2619" cy="3"/>
            </a:xfrm>
            <a:custGeom>
              <a:avLst/>
              <a:gdLst>
                <a:gd name="T0" fmla="*/ 2619 w 2619"/>
                <a:gd name="T1" fmla="*/ 3 h 3"/>
                <a:gd name="T2" fmla="*/ 0 w 2619"/>
                <a:gd name="T3" fmla="*/ 0 h 3"/>
                <a:gd name="T4" fmla="*/ 0 60000 65536"/>
                <a:gd name="T5" fmla="*/ 0 60000 65536"/>
                <a:gd name="T6" fmla="*/ 0 w 2619"/>
                <a:gd name="T7" fmla="*/ 0 h 3"/>
                <a:gd name="T8" fmla="*/ 2619 w 2619"/>
                <a:gd name="T9" fmla="*/ 3 h 3"/>
              </a:gdLst>
              <a:ahLst/>
              <a:cxnLst>
                <a:cxn ang="T4">
                  <a:pos x="T0" y="T1"/>
                </a:cxn>
                <a:cxn ang="T5">
                  <a:pos x="T2" y="T3"/>
                </a:cxn>
              </a:cxnLst>
              <a:rect l="T6" t="T7" r="T8" b="T9"/>
              <a:pathLst>
                <a:path w="2619" h="3">
                  <a:moveTo>
                    <a:pt x="2619" y="3"/>
                  </a:moveTo>
                  <a:lnTo>
                    <a:pt x="0" y="0"/>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2" name="Rectangle 43">
            <a:extLst>
              <a:ext uri="{FF2B5EF4-FFF2-40B4-BE49-F238E27FC236}">
                <a16:creationId xmlns:a16="http://schemas.microsoft.com/office/drawing/2014/main" id="{31DAB51F-4BFC-426C-B78B-FE126AC39D1C}"/>
              </a:ext>
            </a:extLst>
          </p:cNvPr>
          <p:cNvSpPr>
            <a:spLocks noChangeArrowheads="1"/>
          </p:cNvSpPr>
          <p:nvPr/>
        </p:nvSpPr>
        <p:spPr bwMode="auto">
          <a:xfrm>
            <a:off x="3205163" y="5410200"/>
            <a:ext cx="90963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0701">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92" name="Line 44">
            <a:extLst>
              <a:ext uri="{FF2B5EF4-FFF2-40B4-BE49-F238E27FC236}">
                <a16:creationId xmlns:a16="http://schemas.microsoft.com/office/drawing/2014/main" id="{C1241F69-AA36-439A-AA17-3772928CFA47}"/>
              </a:ext>
            </a:extLst>
          </p:cNvPr>
          <p:cNvSpPr>
            <a:spLocks noChangeShapeType="1"/>
          </p:cNvSpPr>
          <p:nvPr/>
        </p:nvSpPr>
        <p:spPr bwMode="auto">
          <a:xfrm>
            <a:off x="3429000" y="3124200"/>
            <a:ext cx="0" cy="304800"/>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93" name="Line 45">
            <a:extLst>
              <a:ext uri="{FF2B5EF4-FFF2-40B4-BE49-F238E27FC236}">
                <a16:creationId xmlns:a16="http://schemas.microsoft.com/office/drawing/2014/main" id="{7E8985AF-D168-441A-8B95-625B7F327D34}"/>
              </a:ext>
            </a:extLst>
          </p:cNvPr>
          <p:cNvSpPr>
            <a:spLocks noChangeShapeType="1"/>
          </p:cNvSpPr>
          <p:nvPr/>
        </p:nvSpPr>
        <p:spPr bwMode="auto">
          <a:xfrm flipV="1">
            <a:off x="4267200" y="3733800"/>
            <a:ext cx="0" cy="1524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3" name="Group 46">
            <a:extLst>
              <a:ext uri="{FF2B5EF4-FFF2-40B4-BE49-F238E27FC236}">
                <a16:creationId xmlns:a16="http://schemas.microsoft.com/office/drawing/2014/main" id="{13A62631-F745-4437-9671-4FC1523D98BC}"/>
              </a:ext>
            </a:extLst>
          </p:cNvPr>
          <p:cNvGrpSpPr>
            <a:grpSpLocks/>
          </p:cNvGrpSpPr>
          <p:nvPr/>
        </p:nvGrpSpPr>
        <p:grpSpPr bwMode="auto">
          <a:xfrm>
            <a:off x="3706813" y="4114800"/>
            <a:ext cx="152400" cy="1600200"/>
            <a:chOff x="2352" y="2592"/>
            <a:chExt cx="96" cy="1008"/>
          </a:xfrm>
        </p:grpSpPr>
        <p:sp>
          <p:nvSpPr>
            <p:cNvPr id="28753" name="Line 47">
              <a:extLst>
                <a:ext uri="{FF2B5EF4-FFF2-40B4-BE49-F238E27FC236}">
                  <a16:creationId xmlns:a16="http://schemas.microsoft.com/office/drawing/2014/main" id="{37EE7CCE-F3E2-462B-9007-A52808D70DBB}"/>
                </a:ext>
              </a:extLst>
            </p:cNvPr>
            <p:cNvSpPr>
              <a:spLocks noChangeShapeType="1"/>
            </p:cNvSpPr>
            <p:nvPr/>
          </p:nvSpPr>
          <p:spPr bwMode="auto">
            <a:xfrm>
              <a:off x="2352" y="2592"/>
              <a:ext cx="96" cy="0"/>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54" name="Line 48">
              <a:extLst>
                <a:ext uri="{FF2B5EF4-FFF2-40B4-BE49-F238E27FC236}">
                  <a16:creationId xmlns:a16="http://schemas.microsoft.com/office/drawing/2014/main" id="{765F378A-96DE-4800-8945-6BD3876D6660}"/>
                </a:ext>
              </a:extLst>
            </p:cNvPr>
            <p:cNvSpPr>
              <a:spLocks noChangeShapeType="1"/>
            </p:cNvSpPr>
            <p:nvPr/>
          </p:nvSpPr>
          <p:spPr bwMode="auto">
            <a:xfrm flipV="1">
              <a:off x="2352" y="2592"/>
              <a:ext cx="0" cy="1008"/>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4" name="Group 49">
            <a:extLst>
              <a:ext uri="{FF2B5EF4-FFF2-40B4-BE49-F238E27FC236}">
                <a16:creationId xmlns:a16="http://schemas.microsoft.com/office/drawing/2014/main" id="{139EB882-355A-4FE3-BDE0-62B911A09CCD}"/>
              </a:ext>
            </a:extLst>
          </p:cNvPr>
          <p:cNvGrpSpPr>
            <a:grpSpLocks/>
          </p:cNvGrpSpPr>
          <p:nvPr/>
        </p:nvGrpSpPr>
        <p:grpSpPr bwMode="auto">
          <a:xfrm>
            <a:off x="465134" y="1914077"/>
            <a:ext cx="8459788" cy="4495800"/>
            <a:chOff x="292" y="1200"/>
            <a:chExt cx="5329" cy="2832"/>
          </a:xfrm>
        </p:grpSpPr>
        <p:sp>
          <p:nvSpPr>
            <p:cNvPr id="28698" name="Rectangle 50">
              <a:extLst>
                <a:ext uri="{FF2B5EF4-FFF2-40B4-BE49-F238E27FC236}">
                  <a16:creationId xmlns:a16="http://schemas.microsoft.com/office/drawing/2014/main" id="{7B456334-DB9C-48A0-BFED-4C5834AEFF3E}"/>
                </a:ext>
              </a:extLst>
            </p:cNvPr>
            <p:cNvSpPr>
              <a:spLocks noChangeArrowheads="1"/>
            </p:cNvSpPr>
            <p:nvPr/>
          </p:nvSpPr>
          <p:spPr bwMode="auto">
            <a:xfrm>
              <a:off x="1876" y="2246"/>
              <a:ext cx="57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CU</a:t>
              </a:r>
              <a:endPar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8699" name="Rectangle 51">
              <a:extLst>
                <a:ext uri="{FF2B5EF4-FFF2-40B4-BE49-F238E27FC236}">
                  <a16:creationId xmlns:a16="http://schemas.microsoft.com/office/drawing/2014/main" id="{7F30F688-3A1C-4F02-A5F5-4FBF49865682}"/>
                </a:ext>
              </a:extLst>
            </p:cNvPr>
            <p:cNvSpPr>
              <a:spLocks noChangeArrowheads="1"/>
            </p:cNvSpPr>
            <p:nvPr/>
          </p:nvSpPr>
          <p:spPr bwMode="auto">
            <a:xfrm>
              <a:off x="1818" y="2636"/>
              <a:ext cx="5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控制</a:t>
              </a:r>
            </a:p>
          </p:txBody>
        </p:sp>
        <p:sp>
          <p:nvSpPr>
            <p:cNvPr id="28700" name="Rectangle 52">
              <a:extLst>
                <a:ext uri="{FF2B5EF4-FFF2-40B4-BE49-F238E27FC236}">
                  <a16:creationId xmlns:a16="http://schemas.microsoft.com/office/drawing/2014/main" id="{E299B33F-7D1C-4CF1-A730-836DCCF5972C}"/>
                </a:ext>
              </a:extLst>
            </p:cNvPr>
            <p:cNvSpPr>
              <a:spLocks noChangeArrowheads="1"/>
            </p:cNvSpPr>
            <p:nvPr/>
          </p:nvSpPr>
          <p:spPr bwMode="auto">
            <a:xfrm>
              <a:off x="1818" y="3045"/>
              <a:ext cx="52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单元</a:t>
              </a:r>
            </a:p>
          </p:txBody>
        </p:sp>
        <p:grpSp>
          <p:nvGrpSpPr>
            <p:cNvPr id="28701" name="Group 53">
              <a:extLst>
                <a:ext uri="{FF2B5EF4-FFF2-40B4-BE49-F238E27FC236}">
                  <a16:creationId xmlns:a16="http://schemas.microsoft.com/office/drawing/2014/main" id="{8D598FC7-FEAA-480B-8680-D9A2C576798D}"/>
                </a:ext>
              </a:extLst>
            </p:cNvPr>
            <p:cNvGrpSpPr>
              <a:grpSpLocks/>
            </p:cNvGrpSpPr>
            <p:nvPr/>
          </p:nvGrpSpPr>
          <p:grpSpPr bwMode="auto">
            <a:xfrm>
              <a:off x="292" y="1200"/>
              <a:ext cx="5329" cy="2832"/>
              <a:chOff x="292" y="1200"/>
              <a:chExt cx="5329" cy="2832"/>
            </a:xfrm>
          </p:grpSpPr>
          <p:grpSp>
            <p:nvGrpSpPr>
              <p:cNvPr id="28702" name="Group 54">
                <a:extLst>
                  <a:ext uri="{FF2B5EF4-FFF2-40B4-BE49-F238E27FC236}">
                    <a16:creationId xmlns:a16="http://schemas.microsoft.com/office/drawing/2014/main" id="{F954573C-3E79-40A4-88FA-46C67367986C}"/>
                  </a:ext>
                </a:extLst>
              </p:cNvPr>
              <p:cNvGrpSpPr>
                <a:grpSpLocks/>
              </p:cNvGrpSpPr>
              <p:nvPr/>
            </p:nvGrpSpPr>
            <p:grpSpPr bwMode="auto">
              <a:xfrm>
                <a:off x="3456" y="1200"/>
                <a:ext cx="1584" cy="2832"/>
                <a:chOff x="3456" y="1200"/>
                <a:chExt cx="1584" cy="2832"/>
              </a:xfrm>
            </p:grpSpPr>
            <p:sp>
              <p:nvSpPr>
                <p:cNvPr id="28741" name="Rectangle 55">
                  <a:extLst>
                    <a:ext uri="{FF2B5EF4-FFF2-40B4-BE49-F238E27FC236}">
                      <a16:creationId xmlns:a16="http://schemas.microsoft.com/office/drawing/2014/main" id="{89288D94-E22E-4160-B087-D568A317BAE2}"/>
                    </a:ext>
                  </a:extLst>
                </p:cNvPr>
                <p:cNvSpPr>
                  <a:spLocks noChangeArrowheads="1"/>
                </p:cNvSpPr>
                <p:nvPr/>
              </p:nvSpPr>
              <p:spPr bwMode="auto">
                <a:xfrm>
                  <a:off x="3456" y="1200"/>
                  <a:ext cx="1584" cy="2832"/>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742" name="Group 56">
                  <a:extLst>
                    <a:ext uri="{FF2B5EF4-FFF2-40B4-BE49-F238E27FC236}">
                      <a16:creationId xmlns:a16="http://schemas.microsoft.com/office/drawing/2014/main" id="{8B5CA240-EF50-4F8C-B424-A95B54CECC94}"/>
                    </a:ext>
                  </a:extLst>
                </p:cNvPr>
                <p:cNvGrpSpPr>
                  <a:grpSpLocks/>
                </p:cNvGrpSpPr>
                <p:nvPr/>
              </p:nvGrpSpPr>
              <p:grpSpPr bwMode="auto">
                <a:xfrm>
                  <a:off x="3648" y="3667"/>
                  <a:ext cx="1216" cy="365"/>
                  <a:chOff x="3648" y="3667"/>
                  <a:chExt cx="1216" cy="365"/>
                </a:xfrm>
              </p:grpSpPr>
              <p:sp>
                <p:nvSpPr>
                  <p:cNvPr id="28751" name="Rectangle 57">
                    <a:extLst>
                      <a:ext uri="{FF2B5EF4-FFF2-40B4-BE49-F238E27FC236}">
                        <a16:creationId xmlns:a16="http://schemas.microsoft.com/office/drawing/2014/main" id="{4E65CB69-7C9A-4C08-A2C2-BBB89E2F8045}"/>
                      </a:ext>
                    </a:extLst>
                  </p:cNvPr>
                  <p:cNvSpPr>
                    <a:spLocks noChangeArrowheads="1"/>
                  </p:cNvSpPr>
                  <p:nvPr/>
                </p:nvSpPr>
                <p:spPr bwMode="auto">
                  <a:xfrm>
                    <a:off x="3648" y="3667"/>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52" name="Rectangle 58">
                    <a:extLst>
                      <a:ext uri="{FF2B5EF4-FFF2-40B4-BE49-F238E27FC236}">
                        <a16:creationId xmlns:a16="http://schemas.microsoft.com/office/drawing/2014/main" id="{703914FC-8A3C-46EB-95CC-393FAAA0C5AC}"/>
                      </a:ext>
                    </a:extLst>
                  </p:cNvPr>
                  <p:cNvSpPr>
                    <a:spLocks noChangeArrowheads="1"/>
                  </p:cNvSpPr>
                  <p:nvPr/>
                </p:nvSpPr>
                <p:spPr bwMode="auto">
                  <a:xfrm>
                    <a:off x="3797" y="3686"/>
                    <a:ext cx="10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主存储器</a:t>
                    </a:r>
                  </a:p>
                </p:txBody>
              </p:sp>
            </p:grpSp>
            <p:grpSp>
              <p:nvGrpSpPr>
                <p:cNvPr id="28743" name="Group 59">
                  <a:extLst>
                    <a:ext uri="{FF2B5EF4-FFF2-40B4-BE49-F238E27FC236}">
                      <a16:creationId xmlns:a16="http://schemas.microsoft.com/office/drawing/2014/main" id="{8A433FCF-4884-424D-ADF5-B6DB5DC137CF}"/>
                    </a:ext>
                  </a:extLst>
                </p:cNvPr>
                <p:cNvGrpSpPr>
                  <a:grpSpLocks/>
                </p:cNvGrpSpPr>
                <p:nvPr/>
              </p:nvGrpSpPr>
              <p:grpSpPr bwMode="auto">
                <a:xfrm>
                  <a:off x="3552" y="2832"/>
                  <a:ext cx="1376" cy="576"/>
                  <a:chOff x="3552" y="2832"/>
                  <a:chExt cx="1376" cy="576"/>
                </a:xfrm>
              </p:grpSpPr>
              <p:sp>
                <p:nvSpPr>
                  <p:cNvPr id="28747" name="Rectangle 60">
                    <a:extLst>
                      <a:ext uri="{FF2B5EF4-FFF2-40B4-BE49-F238E27FC236}">
                        <a16:creationId xmlns:a16="http://schemas.microsoft.com/office/drawing/2014/main" id="{0085B780-1C52-4248-9F91-5C6DA2214661}"/>
                      </a:ext>
                    </a:extLst>
                  </p:cNvPr>
                  <p:cNvSpPr>
                    <a:spLocks noChangeArrowheads="1"/>
                  </p:cNvSpPr>
                  <p:nvPr/>
                </p:nvSpPr>
                <p:spPr bwMode="auto">
                  <a:xfrm>
                    <a:off x="4266" y="2832"/>
                    <a:ext cx="630" cy="576"/>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48" name="Rectangle 61">
                    <a:extLst>
                      <a:ext uri="{FF2B5EF4-FFF2-40B4-BE49-F238E27FC236}">
                        <a16:creationId xmlns:a16="http://schemas.microsoft.com/office/drawing/2014/main" id="{C8595953-CAB8-45E5-9ED4-1BFF905E1D7D}"/>
                      </a:ext>
                    </a:extLst>
                  </p:cNvPr>
                  <p:cNvSpPr>
                    <a:spLocks noChangeArrowheads="1"/>
                  </p:cNvSpPr>
                  <p:nvPr/>
                </p:nvSpPr>
                <p:spPr bwMode="auto">
                  <a:xfrm>
                    <a:off x="4354" y="2985"/>
                    <a:ext cx="57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MDR</a:t>
                    </a:r>
                    <a:endPar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8749" name="Rectangle 62">
                    <a:extLst>
                      <a:ext uri="{FF2B5EF4-FFF2-40B4-BE49-F238E27FC236}">
                        <a16:creationId xmlns:a16="http://schemas.microsoft.com/office/drawing/2014/main" id="{0D186241-B9E0-4001-BE7E-1ADB9F842DBD}"/>
                      </a:ext>
                    </a:extLst>
                  </p:cNvPr>
                  <p:cNvSpPr>
                    <a:spLocks noChangeArrowheads="1"/>
                  </p:cNvSpPr>
                  <p:nvPr/>
                </p:nvSpPr>
                <p:spPr bwMode="auto">
                  <a:xfrm>
                    <a:off x="3552" y="2832"/>
                    <a:ext cx="624" cy="576"/>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50" name="Rectangle 63">
                    <a:extLst>
                      <a:ext uri="{FF2B5EF4-FFF2-40B4-BE49-F238E27FC236}">
                        <a16:creationId xmlns:a16="http://schemas.microsoft.com/office/drawing/2014/main" id="{5DEE13D9-A196-400A-B757-E8DAD8CB97A9}"/>
                      </a:ext>
                    </a:extLst>
                  </p:cNvPr>
                  <p:cNvSpPr>
                    <a:spLocks noChangeArrowheads="1"/>
                  </p:cNvSpPr>
                  <p:nvPr/>
                </p:nvSpPr>
                <p:spPr bwMode="auto">
                  <a:xfrm>
                    <a:off x="3631" y="2985"/>
                    <a:ext cx="6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MAR</a:t>
                    </a:r>
                    <a:endPar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grpSp>
              <p:nvGrpSpPr>
                <p:cNvPr id="28744" name="Group 64">
                  <a:extLst>
                    <a:ext uri="{FF2B5EF4-FFF2-40B4-BE49-F238E27FC236}">
                      <a16:creationId xmlns:a16="http://schemas.microsoft.com/office/drawing/2014/main" id="{D555A5F4-855A-43BF-8118-F216A54D5FA2}"/>
                    </a:ext>
                  </a:extLst>
                </p:cNvPr>
                <p:cNvGrpSpPr>
                  <a:grpSpLocks/>
                </p:cNvGrpSpPr>
                <p:nvPr/>
              </p:nvGrpSpPr>
              <p:grpSpPr bwMode="auto">
                <a:xfrm>
                  <a:off x="3552" y="1344"/>
                  <a:ext cx="1392" cy="912"/>
                  <a:chOff x="3552" y="1344"/>
                  <a:chExt cx="1392" cy="912"/>
                </a:xfrm>
              </p:grpSpPr>
              <p:sp>
                <p:nvSpPr>
                  <p:cNvPr id="28745" name="Rectangle 65">
                    <a:extLst>
                      <a:ext uri="{FF2B5EF4-FFF2-40B4-BE49-F238E27FC236}">
                        <a16:creationId xmlns:a16="http://schemas.microsoft.com/office/drawing/2014/main" id="{4911402C-7BBF-4ED4-B48C-F5C81CEBF01B}"/>
                      </a:ext>
                    </a:extLst>
                  </p:cNvPr>
                  <p:cNvSpPr>
                    <a:spLocks noChangeArrowheads="1"/>
                  </p:cNvSpPr>
                  <p:nvPr/>
                </p:nvSpPr>
                <p:spPr bwMode="auto">
                  <a:xfrm>
                    <a:off x="3552" y="1344"/>
                    <a:ext cx="1392" cy="912"/>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46" name="Text Box 66">
                    <a:extLst>
                      <a:ext uri="{FF2B5EF4-FFF2-40B4-BE49-F238E27FC236}">
                        <a16:creationId xmlns:a16="http://schemas.microsoft.com/office/drawing/2014/main" id="{2A800127-5A5C-450E-8CB4-9DD6EB8E8C74}"/>
                      </a:ext>
                    </a:extLst>
                  </p:cNvPr>
                  <p:cNvSpPr txBox="1">
                    <a:spLocks noChangeArrowheads="1"/>
                  </p:cNvSpPr>
                  <p:nvPr/>
                </p:nvSpPr>
                <p:spPr bwMode="auto">
                  <a:xfrm>
                    <a:off x="3820" y="1602"/>
                    <a:ext cx="8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存储体</a:t>
                    </a:r>
                  </a:p>
                </p:txBody>
              </p:sp>
            </p:grpSp>
          </p:grpSp>
          <p:grpSp>
            <p:nvGrpSpPr>
              <p:cNvPr id="28703" name="Group 67">
                <a:extLst>
                  <a:ext uri="{FF2B5EF4-FFF2-40B4-BE49-F238E27FC236}">
                    <a16:creationId xmlns:a16="http://schemas.microsoft.com/office/drawing/2014/main" id="{DCC7F5F2-9B76-4D8F-B38A-FD12BEBB5C18}"/>
                  </a:ext>
                </a:extLst>
              </p:cNvPr>
              <p:cNvGrpSpPr>
                <a:grpSpLocks/>
              </p:cNvGrpSpPr>
              <p:nvPr/>
            </p:nvGrpSpPr>
            <p:grpSpPr bwMode="auto">
              <a:xfrm>
                <a:off x="292" y="1200"/>
                <a:ext cx="2876" cy="2830"/>
                <a:chOff x="292" y="1200"/>
                <a:chExt cx="2876" cy="2830"/>
              </a:xfrm>
            </p:grpSpPr>
            <p:sp>
              <p:nvSpPr>
                <p:cNvPr id="28709" name="Rectangle 68">
                  <a:extLst>
                    <a:ext uri="{FF2B5EF4-FFF2-40B4-BE49-F238E27FC236}">
                      <a16:creationId xmlns:a16="http://schemas.microsoft.com/office/drawing/2014/main" id="{A753FF2E-3E60-416C-A70D-C7ADBA52A318}"/>
                    </a:ext>
                  </a:extLst>
                </p:cNvPr>
                <p:cNvSpPr>
                  <a:spLocks noChangeArrowheads="1"/>
                </p:cNvSpPr>
                <p:nvPr/>
              </p:nvSpPr>
              <p:spPr bwMode="auto">
                <a:xfrm>
                  <a:off x="292" y="1200"/>
                  <a:ext cx="2828" cy="2830"/>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10" name="Rectangle 69">
                  <a:extLst>
                    <a:ext uri="{FF2B5EF4-FFF2-40B4-BE49-F238E27FC236}">
                      <a16:creationId xmlns:a16="http://schemas.microsoft.com/office/drawing/2014/main" id="{F0C1230A-FB94-4933-9060-6E5D4B2BA2A8}"/>
                    </a:ext>
                  </a:extLst>
                </p:cNvPr>
                <p:cNvSpPr>
                  <a:spLocks noChangeArrowheads="1"/>
                </p:cNvSpPr>
                <p:nvPr/>
              </p:nvSpPr>
              <p:spPr bwMode="auto">
                <a:xfrm>
                  <a:off x="1360" y="1248"/>
                  <a:ext cx="52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CPU</a:t>
                  </a:r>
                  <a:endParaRPr kumimoji="1" lang="en-US"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nvGrpSpPr>
                <p:cNvPr id="28711" name="Group 70">
                  <a:extLst>
                    <a:ext uri="{FF2B5EF4-FFF2-40B4-BE49-F238E27FC236}">
                      <a16:creationId xmlns:a16="http://schemas.microsoft.com/office/drawing/2014/main" id="{CB5C2046-3C71-4C29-9066-3EFE8A88EA95}"/>
                    </a:ext>
                  </a:extLst>
                </p:cNvPr>
                <p:cNvGrpSpPr>
                  <a:grpSpLocks/>
                </p:cNvGrpSpPr>
                <p:nvPr/>
              </p:nvGrpSpPr>
              <p:grpSpPr bwMode="auto">
                <a:xfrm>
                  <a:off x="1680" y="1584"/>
                  <a:ext cx="1488" cy="2352"/>
                  <a:chOff x="1680" y="1584"/>
                  <a:chExt cx="1488" cy="2352"/>
                </a:xfrm>
              </p:grpSpPr>
              <p:grpSp>
                <p:nvGrpSpPr>
                  <p:cNvPr id="28729" name="Group 71">
                    <a:extLst>
                      <a:ext uri="{FF2B5EF4-FFF2-40B4-BE49-F238E27FC236}">
                        <a16:creationId xmlns:a16="http://schemas.microsoft.com/office/drawing/2014/main" id="{DE6AFA2D-BA50-4D2A-90A4-3F5F294CB8D1}"/>
                      </a:ext>
                    </a:extLst>
                  </p:cNvPr>
                  <p:cNvGrpSpPr>
                    <a:grpSpLocks/>
                  </p:cNvGrpSpPr>
                  <p:nvPr/>
                </p:nvGrpSpPr>
                <p:grpSpPr bwMode="auto">
                  <a:xfrm>
                    <a:off x="2427" y="2980"/>
                    <a:ext cx="741" cy="284"/>
                    <a:chOff x="2427" y="2980"/>
                    <a:chExt cx="741" cy="284"/>
                  </a:xfrm>
                </p:grpSpPr>
                <p:sp>
                  <p:nvSpPr>
                    <p:cNvPr id="28739" name="Rectangle 72">
                      <a:extLst>
                        <a:ext uri="{FF2B5EF4-FFF2-40B4-BE49-F238E27FC236}">
                          <a16:creationId xmlns:a16="http://schemas.microsoft.com/office/drawing/2014/main" id="{5CFBCA3D-9448-45BD-8496-499D00CB35BF}"/>
                        </a:ext>
                      </a:extLst>
                    </p:cNvPr>
                    <p:cNvSpPr>
                      <a:spLocks noChangeArrowheads="1"/>
                    </p:cNvSpPr>
                    <p:nvPr/>
                  </p:nvSpPr>
                  <p:spPr bwMode="auto">
                    <a:xfrm>
                      <a:off x="2427" y="2980"/>
                      <a:ext cx="438" cy="284"/>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40" name="Rectangle 73">
                      <a:extLst>
                        <a:ext uri="{FF2B5EF4-FFF2-40B4-BE49-F238E27FC236}">
                          <a16:creationId xmlns:a16="http://schemas.microsoft.com/office/drawing/2014/main" id="{6259D9FE-32B7-4F21-B42F-54F69BFD17A7}"/>
                        </a:ext>
                      </a:extLst>
                    </p:cNvPr>
                    <p:cNvSpPr>
                      <a:spLocks noChangeArrowheads="1"/>
                    </p:cNvSpPr>
                    <p:nvPr/>
                  </p:nvSpPr>
                  <p:spPr bwMode="auto">
                    <a:xfrm>
                      <a:off x="2511" y="2980"/>
                      <a:ext cx="65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PC</a:t>
                      </a:r>
                      <a:endPar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28730" name="Rectangle 74">
                    <a:extLst>
                      <a:ext uri="{FF2B5EF4-FFF2-40B4-BE49-F238E27FC236}">
                        <a16:creationId xmlns:a16="http://schemas.microsoft.com/office/drawing/2014/main" id="{9245D1C5-FD84-43D8-AA6A-239046286F3E}"/>
                      </a:ext>
                    </a:extLst>
                  </p:cNvPr>
                  <p:cNvSpPr>
                    <a:spLocks noChangeArrowheads="1"/>
                  </p:cNvSpPr>
                  <p:nvPr/>
                </p:nvSpPr>
                <p:spPr bwMode="auto">
                  <a:xfrm>
                    <a:off x="2064" y="3610"/>
                    <a:ext cx="8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控制器</a:t>
                    </a:r>
                  </a:p>
                </p:txBody>
              </p:sp>
              <p:sp>
                <p:nvSpPr>
                  <p:cNvPr id="28731" name="Rectangle 75">
                    <a:extLst>
                      <a:ext uri="{FF2B5EF4-FFF2-40B4-BE49-F238E27FC236}">
                        <a16:creationId xmlns:a16="http://schemas.microsoft.com/office/drawing/2014/main" id="{39F97262-F099-4F6A-AB44-1DA16ACB5318}"/>
                      </a:ext>
                    </a:extLst>
                  </p:cNvPr>
                  <p:cNvSpPr>
                    <a:spLocks noChangeArrowheads="1"/>
                  </p:cNvSpPr>
                  <p:nvPr/>
                </p:nvSpPr>
                <p:spPr bwMode="auto">
                  <a:xfrm>
                    <a:off x="1778" y="2160"/>
                    <a:ext cx="478" cy="1300"/>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732" name="Group 76">
                    <a:extLst>
                      <a:ext uri="{FF2B5EF4-FFF2-40B4-BE49-F238E27FC236}">
                        <a16:creationId xmlns:a16="http://schemas.microsoft.com/office/drawing/2014/main" id="{0A872740-652F-4FDE-985D-01FEF17C7513}"/>
                      </a:ext>
                    </a:extLst>
                  </p:cNvPr>
                  <p:cNvGrpSpPr>
                    <a:grpSpLocks/>
                  </p:cNvGrpSpPr>
                  <p:nvPr/>
                </p:nvGrpSpPr>
                <p:grpSpPr bwMode="auto">
                  <a:xfrm>
                    <a:off x="2427" y="2453"/>
                    <a:ext cx="693" cy="283"/>
                    <a:chOff x="2427" y="2453"/>
                    <a:chExt cx="693" cy="283"/>
                  </a:xfrm>
                </p:grpSpPr>
                <p:sp>
                  <p:nvSpPr>
                    <p:cNvPr id="28737" name="Rectangle 77">
                      <a:extLst>
                        <a:ext uri="{FF2B5EF4-FFF2-40B4-BE49-F238E27FC236}">
                          <a16:creationId xmlns:a16="http://schemas.microsoft.com/office/drawing/2014/main" id="{95D47C35-876E-4BAC-B1C6-178592E1069E}"/>
                        </a:ext>
                      </a:extLst>
                    </p:cNvPr>
                    <p:cNvSpPr>
                      <a:spLocks noChangeArrowheads="1"/>
                    </p:cNvSpPr>
                    <p:nvPr/>
                  </p:nvSpPr>
                  <p:spPr bwMode="auto">
                    <a:xfrm>
                      <a:off x="2427" y="2453"/>
                      <a:ext cx="438" cy="283"/>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38" name="Rectangle 78">
                      <a:extLst>
                        <a:ext uri="{FF2B5EF4-FFF2-40B4-BE49-F238E27FC236}">
                          <a16:creationId xmlns:a16="http://schemas.microsoft.com/office/drawing/2014/main" id="{A0A952AC-1C7A-401C-A05B-E156E969974E}"/>
                        </a:ext>
                      </a:extLst>
                    </p:cNvPr>
                    <p:cNvSpPr>
                      <a:spLocks noChangeArrowheads="1"/>
                    </p:cNvSpPr>
                    <p:nvPr/>
                  </p:nvSpPr>
                  <p:spPr bwMode="auto">
                    <a:xfrm>
                      <a:off x="2520" y="2453"/>
                      <a:ext cx="6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a:t>
                      </a:r>
                      <a:endPar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28733" name="Rectangle 79">
                    <a:extLst>
                      <a:ext uri="{FF2B5EF4-FFF2-40B4-BE49-F238E27FC236}">
                        <a16:creationId xmlns:a16="http://schemas.microsoft.com/office/drawing/2014/main" id="{C64244B1-4D3A-4656-B658-1417DCFEBC9F}"/>
                      </a:ext>
                    </a:extLst>
                  </p:cNvPr>
                  <p:cNvSpPr>
                    <a:spLocks noChangeArrowheads="1"/>
                  </p:cNvSpPr>
                  <p:nvPr/>
                </p:nvSpPr>
                <p:spPr bwMode="auto">
                  <a:xfrm>
                    <a:off x="1680" y="1584"/>
                    <a:ext cx="1296" cy="2352"/>
                  </a:xfrm>
                  <a:prstGeom prst="rect">
                    <a:avLst/>
                  </a:prstGeom>
                  <a:noFill/>
                  <a:ln w="28575">
                    <a:solidFill>
                      <a:schemeClr val="folHlink"/>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34" name="Line 80">
                    <a:extLst>
                      <a:ext uri="{FF2B5EF4-FFF2-40B4-BE49-F238E27FC236}">
                        <a16:creationId xmlns:a16="http://schemas.microsoft.com/office/drawing/2014/main" id="{489309A1-3D7D-4D90-8516-D16BC3FF27E8}"/>
                      </a:ext>
                    </a:extLst>
                  </p:cNvPr>
                  <p:cNvSpPr>
                    <a:spLocks noChangeShapeType="1"/>
                  </p:cNvSpPr>
                  <p:nvPr/>
                </p:nvSpPr>
                <p:spPr bwMode="auto">
                  <a:xfrm flipV="1">
                    <a:off x="1848" y="1584"/>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35" name="Line 81">
                    <a:extLst>
                      <a:ext uri="{FF2B5EF4-FFF2-40B4-BE49-F238E27FC236}">
                        <a16:creationId xmlns:a16="http://schemas.microsoft.com/office/drawing/2014/main" id="{0A4A1072-D5C8-4077-B35B-C235BB1F6B5D}"/>
                      </a:ext>
                    </a:extLst>
                  </p:cNvPr>
                  <p:cNvSpPr>
                    <a:spLocks noChangeShapeType="1"/>
                  </p:cNvSpPr>
                  <p:nvPr/>
                </p:nvSpPr>
                <p:spPr bwMode="auto">
                  <a:xfrm flipV="1">
                    <a:off x="2064" y="1584"/>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36" name="Text Box 82">
                    <a:extLst>
                      <a:ext uri="{FF2B5EF4-FFF2-40B4-BE49-F238E27FC236}">
                        <a16:creationId xmlns:a16="http://schemas.microsoft.com/office/drawing/2014/main" id="{A090AD92-80A9-4D56-B7E0-5582D91A698A}"/>
                      </a:ext>
                    </a:extLst>
                  </p:cNvPr>
                  <p:cNvSpPr txBox="1">
                    <a:spLocks noChangeArrowheads="1"/>
                  </p:cNvSpPr>
                  <p:nvPr/>
                </p:nvSpPr>
                <p:spPr bwMode="auto">
                  <a:xfrm>
                    <a:off x="1814" y="175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a:t>
                    </a:r>
                    <a:endParaRPr kumimoji="1" lang="en-US" altLang="zh-CN" sz="2400" b="1" i="0" u="none" strike="noStrike" kern="1200" cap="none" spc="0" normalizeH="0" baseline="0" noProof="0">
                      <a:ln>
                        <a:noFill/>
                      </a:ln>
                      <a:solidFill>
                        <a:srgbClr val="FF3300"/>
                      </a:solidFill>
                      <a:effectLst/>
                      <a:uLnTx/>
                      <a:uFillTx/>
                      <a:latin typeface="宋体" panose="02010600030101010101" pitchFamily="2" charset="-122"/>
                      <a:ea typeface="宋体" panose="02010600030101010101" pitchFamily="2" charset="-122"/>
                      <a:cs typeface="+mn-cs"/>
                    </a:endParaRPr>
                  </a:p>
                </p:txBody>
              </p:sp>
            </p:grpSp>
            <p:grpSp>
              <p:nvGrpSpPr>
                <p:cNvPr id="28712" name="Group 83">
                  <a:extLst>
                    <a:ext uri="{FF2B5EF4-FFF2-40B4-BE49-F238E27FC236}">
                      <a16:creationId xmlns:a16="http://schemas.microsoft.com/office/drawing/2014/main" id="{D4A30E02-EAE4-476F-8D40-A0F3CA412668}"/>
                    </a:ext>
                  </a:extLst>
                </p:cNvPr>
                <p:cNvGrpSpPr>
                  <a:grpSpLocks/>
                </p:cNvGrpSpPr>
                <p:nvPr/>
              </p:nvGrpSpPr>
              <p:grpSpPr bwMode="auto">
                <a:xfrm>
                  <a:off x="384" y="1584"/>
                  <a:ext cx="1200" cy="2352"/>
                  <a:chOff x="384" y="1584"/>
                  <a:chExt cx="1200" cy="2352"/>
                </a:xfrm>
              </p:grpSpPr>
              <p:sp>
                <p:nvSpPr>
                  <p:cNvPr id="28713" name="Rectangle 84">
                    <a:extLst>
                      <a:ext uri="{FF2B5EF4-FFF2-40B4-BE49-F238E27FC236}">
                        <a16:creationId xmlns:a16="http://schemas.microsoft.com/office/drawing/2014/main" id="{A9D24280-C6A9-4BE4-B1CB-8F11558B5608}"/>
                      </a:ext>
                    </a:extLst>
                  </p:cNvPr>
                  <p:cNvSpPr>
                    <a:spLocks noChangeArrowheads="1"/>
                  </p:cNvSpPr>
                  <p:nvPr/>
                </p:nvSpPr>
                <p:spPr bwMode="auto">
                  <a:xfrm>
                    <a:off x="779" y="3486"/>
                    <a:ext cx="495"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14" name="Rectangle 85">
                    <a:extLst>
                      <a:ext uri="{FF2B5EF4-FFF2-40B4-BE49-F238E27FC236}">
                        <a16:creationId xmlns:a16="http://schemas.microsoft.com/office/drawing/2014/main" id="{64754BB7-8166-4B6D-A47F-FE016B584F6C}"/>
                      </a:ext>
                    </a:extLst>
                  </p:cNvPr>
                  <p:cNvSpPr>
                    <a:spLocks noChangeArrowheads="1"/>
                  </p:cNvSpPr>
                  <p:nvPr/>
                </p:nvSpPr>
                <p:spPr bwMode="auto">
                  <a:xfrm>
                    <a:off x="698" y="3601"/>
                    <a:ext cx="78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运算器</a:t>
                    </a:r>
                  </a:p>
                </p:txBody>
              </p:sp>
              <p:sp>
                <p:nvSpPr>
                  <p:cNvPr id="28717" name="Freeform 88">
                    <a:extLst>
                      <a:ext uri="{FF2B5EF4-FFF2-40B4-BE49-F238E27FC236}">
                        <a16:creationId xmlns:a16="http://schemas.microsoft.com/office/drawing/2014/main" id="{5933CB9D-F915-47C5-98D2-34462AE21912}"/>
                      </a:ext>
                    </a:extLst>
                  </p:cNvPr>
                  <p:cNvSpPr>
                    <a:spLocks/>
                  </p:cNvSpPr>
                  <p:nvPr/>
                </p:nvSpPr>
                <p:spPr bwMode="auto">
                  <a:xfrm>
                    <a:off x="858" y="2518"/>
                    <a:ext cx="94" cy="317"/>
                  </a:xfrm>
                  <a:custGeom>
                    <a:avLst/>
                    <a:gdLst>
                      <a:gd name="T0" fmla="*/ 0 w 120"/>
                      <a:gd name="T1" fmla="*/ 86 h 315"/>
                      <a:gd name="T2" fmla="*/ 7 w 120"/>
                      <a:gd name="T3" fmla="*/ 86 h 315"/>
                      <a:gd name="T4" fmla="*/ 7 w 120"/>
                      <a:gd name="T5" fmla="*/ 327 h 315"/>
                      <a:gd name="T6" fmla="*/ 21 w 120"/>
                      <a:gd name="T7" fmla="*/ 327 h 315"/>
                      <a:gd name="T8" fmla="*/ 21 w 120"/>
                      <a:gd name="T9" fmla="*/ 86 h 315"/>
                      <a:gd name="T10" fmla="*/ 27 w 120"/>
                      <a:gd name="T11" fmla="*/ 86 h 315"/>
                      <a:gd name="T12" fmla="*/ 13 w 120"/>
                      <a:gd name="T13" fmla="*/ 0 h 315"/>
                      <a:gd name="T14" fmla="*/ 0 w 120"/>
                      <a:gd name="T15" fmla="*/ 86 h 315"/>
                      <a:gd name="T16" fmla="*/ 0 60000 65536"/>
                      <a:gd name="T17" fmla="*/ 0 60000 65536"/>
                      <a:gd name="T18" fmla="*/ 0 60000 65536"/>
                      <a:gd name="T19" fmla="*/ 0 60000 65536"/>
                      <a:gd name="T20" fmla="*/ 0 60000 65536"/>
                      <a:gd name="T21" fmla="*/ 0 60000 65536"/>
                      <a:gd name="T22" fmla="*/ 0 60000 65536"/>
                      <a:gd name="T23" fmla="*/ 0 60000 65536"/>
                      <a:gd name="T24" fmla="*/ 0 w 120"/>
                      <a:gd name="T25" fmla="*/ 0 h 315"/>
                      <a:gd name="T26" fmla="*/ 120 w 120"/>
                      <a:gd name="T27" fmla="*/ 315 h 3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 h="315">
                        <a:moveTo>
                          <a:pt x="0" y="80"/>
                        </a:moveTo>
                        <a:lnTo>
                          <a:pt x="30" y="80"/>
                        </a:lnTo>
                        <a:lnTo>
                          <a:pt x="30" y="315"/>
                        </a:lnTo>
                        <a:lnTo>
                          <a:pt x="89" y="315"/>
                        </a:lnTo>
                        <a:lnTo>
                          <a:pt x="89" y="80"/>
                        </a:lnTo>
                        <a:lnTo>
                          <a:pt x="120" y="80"/>
                        </a:lnTo>
                        <a:lnTo>
                          <a:pt x="59" y="0"/>
                        </a:lnTo>
                        <a:lnTo>
                          <a:pt x="0" y="80"/>
                        </a:lnTo>
                        <a:close/>
                      </a:path>
                    </a:pathLst>
                  </a:custGeom>
                  <a:noFill/>
                  <a:ln w="158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18" name="Rectangle 89">
                    <a:extLst>
                      <a:ext uri="{FF2B5EF4-FFF2-40B4-BE49-F238E27FC236}">
                        <a16:creationId xmlns:a16="http://schemas.microsoft.com/office/drawing/2014/main" id="{4AF4FDCD-2918-4F10-9F02-8A8F81BC304D}"/>
                      </a:ext>
                    </a:extLst>
                  </p:cNvPr>
                  <p:cNvSpPr>
                    <a:spLocks noChangeArrowheads="1"/>
                  </p:cNvSpPr>
                  <p:nvPr/>
                </p:nvSpPr>
                <p:spPr bwMode="auto">
                  <a:xfrm>
                    <a:off x="692" y="2863"/>
                    <a:ext cx="373" cy="282"/>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19" name="Rectangle 90">
                    <a:extLst>
                      <a:ext uri="{FF2B5EF4-FFF2-40B4-BE49-F238E27FC236}">
                        <a16:creationId xmlns:a16="http://schemas.microsoft.com/office/drawing/2014/main" id="{E43F6FA7-8465-4EAC-A4B4-9E429975D107}"/>
                      </a:ext>
                    </a:extLst>
                  </p:cNvPr>
                  <p:cNvSpPr>
                    <a:spLocks noChangeArrowheads="1"/>
                  </p:cNvSpPr>
                  <p:nvPr/>
                </p:nvSpPr>
                <p:spPr bwMode="auto">
                  <a:xfrm>
                    <a:off x="728" y="2915"/>
                    <a:ext cx="5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ACC</a:t>
                    </a:r>
                    <a:endParaRPr kumimoji="1" lang="en-US" altLang="zh-CN" sz="4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8720" name="Rectangle 91">
                    <a:extLst>
                      <a:ext uri="{FF2B5EF4-FFF2-40B4-BE49-F238E27FC236}">
                        <a16:creationId xmlns:a16="http://schemas.microsoft.com/office/drawing/2014/main" id="{A1BA3B61-6D87-48EE-B3BD-42248E9E0BB7}"/>
                      </a:ext>
                    </a:extLst>
                  </p:cNvPr>
                  <p:cNvSpPr>
                    <a:spLocks noChangeArrowheads="1"/>
                  </p:cNvSpPr>
                  <p:nvPr/>
                </p:nvSpPr>
                <p:spPr bwMode="auto">
                  <a:xfrm>
                    <a:off x="649" y="2222"/>
                    <a:ext cx="844" cy="281"/>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21" name="Rectangle 92">
                    <a:extLst>
                      <a:ext uri="{FF2B5EF4-FFF2-40B4-BE49-F238E27FC236}">
                        <a16:creationId xmlns:a16="http://schemas.microsoft.com/office/drawing/2014/main" id="{853B8A4C-F27B-4F9F-8ACA-FD0207C78592}"/>
                      </a:ext>
                    </a:extLst>
                  </p:cNvPr>
                  <p:cNvSpPr>
                    <a:spLocks noChangeArrowheads="1"/>
                  </p:cNvSpPr>
                  <p:nvPr/>
                </p:nvSpPr>
                <p:spPr bwMode="auto">
                  <a:xfrm>
                    <a:off x="876" y="2290"/>
                    <a:ext cx="3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ALU</a:t>
                    </a:r>
                    <a:endParaRPr kumimoji="1" lang="en-US" altLang="zh-CN" sz="4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8722" name="Rectangle 93">
                    <a:extLst>
                      <a:ext uri="{FF2B5EF4-FFF2-40B4-BE49-F238E27FC236}">
                        <a16:creationId xmlns:a16="http://schemas.microsoft.com/office/drawing/2014/main" id="{33720353-7CAE-4088-BA68-D4C79B29B8F5}"/>
                      </a:ext>
                    </a:extLst>
                  </p:cNvPr>
                  <p:cNvSpPr>
                    <a:spLocks noChangeArrowheads="1"/>
                  </p:cNvSpPr>
                  <p:nvPr/>
                </p:nvSpPr>
                <p:spPr bwMode="auto">
                  <a:xfrm>
                    <a:off x="1158" y="2849"/>
                    <a:ext cx="373" cy="281"/>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23" name="Rectangle 94">
                    <a:extLst>
                      <a:ext uri="{FF2B5EF4-FFF2-40B4-BE49-F238E27FC236}">
                        <a16:creationId xmlns:a16="http://schemas.microsoft.com/office/drawing/2014/main" id="{74E11BA5-30FE-4AE9-B3F7-76B9A388D93D}"/>
                      </a:ext>
                    </a:extLst>
                  </p:cNvPr>
                  <p:cNvSpPr>
                    <a:spLocks noChangeArrowheads="1"/>
                  </p:cNvSpPr>
                  <p:nvPr/>
                </p:nvSpPr>
                <p:spPr bwMode="auto">
                  <a:xfrm>
                    <a:off x="1301" y="2915"/>
                    <a:ext cx="26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endParaRPr kumimoji="1" lang="en-US" altLang="zh-CN" sz="4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8724" name="Freeform 95">
                    <a:extLst>
                      <a:ext uri="{FF2B5EF4-FFF2-40B4-BE49-F238E27FC236}">
                        <a16:creationId xmlns:a16="http://schemas.microsoft.com/office/drawing/2014/main" id="{AC11015E-3ECC-4A4C-B512-5785B47BF247}"/>
                      </a:ext>
                    </a:extLst>
                  </p:cNvPr>
                  <p:cNvSpPr>
                    <a:spLocks/>
                  </p:cNvSpPr>
                  <p:nvPr/>
                </p:nvSpPr>
                <p:spPr bwMode="auto">
                  <a:xfrm>
                    <a:off x="1294" y="2526"/>
                    <a:ext cx="92" cy="316"/>
                  </a:xfrm>
                  <a:custGeom>
                    <a:avLst/>
                    <a:gdLst>
                      <a:gd name="T0" fmla="*/ 0 w 119"/>
                      <a:gd name="T1" fmla="*/ 83 h 313"/>
                      <a:gd name="T2" fmla="*/ 7 w 119"/>
                      <a:gd name="T3" fmla="*/ 83 h 313"/>
                      <a:gd name="T4" fmla="*/ 7 w 119"/>
                      <a:gd name="T5" fmla="*/ 331 h 313"/>
                      <a:gd name="T6" fmla="*/ 19 w 119"/>
                      <a:gd name="T7" fmla="*/ 331 h 313"/>
                      <a:gd name="T8" fmla="*/ 19 w 119"/>
                      <a:gd name="T9" fmla="*/ 83 h 313"/>
                      <a:gd name="T10" fmla="*/ 26 w 119"/>
                      <a:gd name="T11" fmla="*/ 83 h 313"/>
                      <a:gd name="T12" fmla="*/ 13 w 119"/>
                      <a:gd name="T13" fmla="*/ 0 h 313"/>
                      <a:gd name="T14" fmla="*/ 0 w 119"/>
                      <a:gd name="T15" fmla="*/ 83 h 313"/>
                      <a:gd name="T16" fmla="*/ 0 60000 65536"/>
                      <a:gd name="T17" fmla="*/ 0 60000 65536"/>
                      <a:gd name="T18" fmla="*/ 0 60000 65536"/>
                      <a:gd name="T19" fmla="*/ 0 60000 65536"/>
                      <a:gd name="T20" fmla="*/ 0 60000 65536"/>
                      <a:gd name="T21" fmla="*/ 0 60000 65536"/>
                      <a:gd name="T22" fmla="*/ 0 60000 65536"/>
                      <a:gd name="T23" fmla="*/ 0 60000 65536"/>
                      <a:gd name="T24" fmla="*/ 0 w 119"/>
                      <a:gd name="T25" fmla="*/ 0 h 313"/>
                      <a:gd name="T26" fmla="*/ 119 w 119"/>
                      <a:gd name="T27" fmla="*/ 313 h 3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9" h="313">
                        <a:moveTo>
                          <a:pt x="0" y="77"/>
                        </a:moveTo>
                        <a:lnTo>
                          <a:pt x="30" y="77"/>
                        </a:lnTo>
                        <a:lnTo>
                          <a:pt x="30" y="313"/>
                        </a:lnTo>
                        <a:lnTo>
                          <a:pt x="89" y="313"/>
                        </a:lnTo>
                        <a:lnTo>
                          <a:pt x="89" y="77"/>
                        </a:lnTo>
                        <a:lnTo>
                          <a:pt x="119" y="77"/>
                        </a:lnTo>
                        <a:lnTo>
                          <a:pt x="60" y="0"/>
                        </a:lnTo>
                        <a:lnTo>
                          <a:pt x="0" y="77"/>
                        </a:lnTo>
                        <a:close/>
                      </a:path>
                    </a:pathLst>
                  </a:custGeom>
                  <a:noFill/>
                  <a:ln w="158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25" name="Rectangle 96">
                    <a:extLst>
                      <a:ext uri="{FF2B5EF4-FFF2-40B4-BE49-F238E27FC236}">
                        <a16:creationId xmlns:a16="http://schemas.microsoft.com/office/drawing/2014/main" id="{FAA7FFEC-A434-46FF-9525-060A2F2FA673}"/>
                      </a:ext>
                    </a:extLst>
                  </p:cNvPr>
                  <p:cNvSpPr>
                    <a:spLocks noChangeArrowheads="1"/>
                  </p:cNvSpPr>
                  <p:nvPr/>
                </p:nvSpPr>
                <p:spPr bwMode="auto">
                  <a:xfrm>
                    <a:off x="384" y="1584"/>
                    <a:ext cx="1200" cy="2352"/>
                  </a:xfrm>
                  <a:prstGeom prst="rect">
                    <a:avLst/>
                  </a:prstGeom>
                  <a:noFill/>
                  <a:ln w="28575">
                    <a:solidFill>
                      <a:schemeClr val="folHlink"/>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28704" name="Group 100">
                <a:extLst>
                  <a:ext uri="{FF2B5EF4-FFF2-40B4-BE49-F238E27FC236}">
                    <a16:creationId xmlns:a16="http://schemas.microsoft.com/office/drawing/2014/main" id="{778C3D0D-11AE-40AD-A4E4-74E5C0A1351C}"/>
                  </a:ext>
                </a:extLst>
              </p:cNvPr>
              <p:cNvGrpSpPr>
                <a:grpSpLocks/>
              </p:cNvGrpSpPr>
              <p:nvPr/>
            </p:nvGrpSpPr>
            <p:grpSpPr bwMode="auto">
              <a:xfrm>
                <a:off x="5232" y="1200"/>
                <a:ext cx="389" cy="2832"/>
                <a:chOff x="5232" y="1200"/>
                <a:chExt cx="389" cy="2832"/>
              </a:xfrm>
            </p:grpSpPr>
            <p:grpSp>
              <p:nvGrpSpPr>
                <p:cNvPr id="28705" name="Group 101">
                  <a:extLst>
                    <a:ext uri="{FF2B5EF4-FFF2-40B4-BE49-F238E27FC236}">
                      <a16:creationId xmlns:a16="http://schemas.microsoft.com/office/drawing/2014/main" id="{2737778E-195C-42B6-A745-A8000E6AD221}"/>
                    </a:ext>
                  </a:extLst>
                </p:cNvPr>
                <p:cNvGrpSpPr>
                  <a:grpSpLocks/>
                </p:cNvGrpSpPr>
                <p:nvPr/>
              </p:nvGrpSpPr>
              <p:grpSpPr bwMode="auto">
                <a:xfrm>
                  <a:off x="5232" y="1200"/>
                  <a:ext cx="389" cy="2832"/>
                  <a:chOff x="5232" y="1200"/>
                  <a:chExt cx="389" cy="2832"/>
                </a:xfrm>
              </p:grpSpPr>
              <p:sp>
                <p:nvSpPr>
                  <p:cNvPr id="28707" name="Rectangle 102">
                    <a:extLst>
                      <a:ext uri="{FF2B5EF4-FFF2-40B4-BE49-F238E27FC236}">
                        <a16:creationId xmlns:a16="http://schemas.microsoft.com/office/drawing/2014/main" id="{DC8F85BE-8A98-42AF-8601-D22BE6A33FA3}"/>
                      </a:ext>
                    </a:extLst>
                  </p:cNvPr>
                  <p:cNvSpPr>
                    <a:spLocks noChangeArrowheads="1"/>
                  </p:cNvSpPr>
                  <p:nvPr/>
                </p:nvSpPr>
                <p:spPr bwMode="auto">
                  <a:xfrm>
                    <a:off x="5232" y="1200"/>
                    <a:ext cx="389" cy="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8" name="Rectangle 103">
                    <a:extLst>
                      <a:ext uri="{FF2B5EF4-FFF2-40B4-BE49-F238E27FC236}">
                        <a16:creationId xmlns:a16="http://schemas.microsoft.com/office/drawing/2014/main" id="{0B847D95-3E95-4F5A-806D-047A175CFE85}"/>
                      </a:ext>
                    </a:extLst>
                  </p:cNvPr>
                  <p:cNvSpPr>
                    <a:spLocks noChangeArrowheads="1"/>
                  </p:cNvSpPr>
                  <p:nvPr/>
                </p:nvSpPr>
                <p:spPr bwMode="auto">
                  <a:xfrm>
                    <a:off x="5324" y="2341"/>
                    <a:ext cx="243"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I/O</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设</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备</a:t>
                    </a:r>
                    <a:endParaRPr kumimoji="1" lang="zh-CN" altLang="en-US" sz="40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28706" name="Rectangle 104">
                  <a:extLst>
                    <a:ext uri="{FF2B5EF4-FFF2-40B4-BE49-F238E27FC236}">
                      <a16:creationId xmlns:a16="http://schemas.microsoft.com/office/drawing/2014/main" id="{FC5223D8-0C8E-4B24-9A0D-B0F23F1AD514}"/>
                    </a:ext>
                  </a:extLst>
                </p:cNvPr>
                <p:cNvSpPr>
                  <a:spLocks noChangeArrowheads="1"/>
                </p:cNvSpPr>
                <p:nvPr/>
              </p:nvSpPr>
              <p:spPr bwMode="auto">
                <a:xfrm>
                  <a:off x="5232" y="1200"/>
                  <a:ext cx="384" cy="2832"/>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sp>
        <p:nvSpPr>
          <p:cNvPr id="106" name="矩形 105">
            <a:extLst>
              <a:ext uri="{FF2B5EF4-FFF2-40B4-BE49-F238E27FC236}">
                <a16:creationId xmlns:a16="http://schemas.microsoft.com/office/drawing/2014/main" id="{C0EEEA6A-92C4-4F62-BEE2-B4B3BD983560}"/>
              </a:ext>
            </a:extLst>
          </p:cNvPr>
          <p:cNvSpPr/>
          <p:nvPr/>
        </p:nvSpPr>
        <p:spPr bwMode="auto">
          <a:xfrm>
            <a:off x="6629400" y="1124147"/>
            <a:ext cx="1668757" cy="497151"/>
          </a:xfrm>
          <a:prstGeom prst="rect">
            <a:avLst/>
          </a:prstGeom>
          <a:solidFill>
            <a:srgbClr val="FFFFFF"/>
          </a:solid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endParaRPr>
          </a:p>
        </p:txBody>
      </p:sp>
      <p:cxnSp>
        <p:nvCxnSpPr>
          <p:cNvPr id="107" name="直接连接符 106">
            <a:extLst>
              <a:ext uri="{FF2B5EF4-FFF2-40B4-BE49-F238E27FC236}">
                <a16:creationId xmlns:a16="http://schemas.microsoft.com/office/drawing/2014/main" id="{8AB858AC-5C69-4B0D-B92E-5B62C518B623}"/>
              </a:ext>
            </a:extLst>
          </p:cNvPr>
          <p:cNvCxnSpPr>
            <a:cxnSpLocks/>
            <a:stCxn id="106" idx="0"/>
            <a:endCxn id="106" idx="2"/>
          </p:cNvCxnSpPr>
          <p:nvPr/>
        </p:nvCxnSpPr>
        <p:spPr bwMode="auto">
          <a:xfrm>
            <a:off x="7463779" y="1124147"/>
            <a:ext cx="0" cy="497151"/>
          </a:xfrm>
          <a:prstGeom prst="line">
            <a:avLst/>
          </a:prstGeom>
          <a:solidFill>
            <a:srgbClr val="00CC99"/>
          </a:solidFill>
          <a:ln w="28575" cap="flat" cmpd="sng" algn="ctr">
            <a:solidFill>
              <a:srgbClr val="FF0000"/>
            </a:solidFill>
            <a:prstDash val="solid"/>
            <a:round/>
            <a:headEnd type="none" w="med" len="med"/>
            <a:tailEnd type="none" w="med" len="med"/>
          </a:ln>
        </p:spPr>
      </p:cxnSp>
      <p:sp>
        <p:nvSpPr>
          <p:cNvPr id="108" name="文本框 107">
            <a:extLst>
              <a:ext uri="{FF2B5EF4-FFF2-40B4-BE49-F238E27FC236}">
                <a16:creationId xmlns:a16="http://schemas.microsoft.com/office/drawing/2014/main" id="{FC7A688F-E8D3-4DE3-BEE2-0D29B167B710}"/>
              </a:ext>
            </a:extLst>
          </p:cNvPr>
          <p:cNvSpPr txBox="1"/>
          <p:nvPr/>
        </p:nvSpPr>
        <p:spPr>
          <a:xfrm>
            <a:off x="6842507" y="1159184"/>
            <a:ext cx="62127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rPr>
              <a:t>OP</a:t>
            </a:r>
            <a:endParaRPr kumimoji="0" lang="zh-CN" altLang="en-US" sz="2000" b="0" i="0" u="none" strike="noStrike" kern="0" cap="none" spc="0" normalizeH="0" baseline="0" noProof="0" dirty="0">
              <a:ln>
                <a:noFill/>
              </a:ln>
              <a:solidFill>
                <a:srgbClr val="000000"/>
              </a:solidFill>
              <a:effectLst/>
              <a:uLnTx/>
              <a:uFillTx/>
            </a:endParaRPr>
          </a:p>
        </p:txBody>
      </p:sp>
      <p:sp>
        <p:nvSpPr>
          <p:cNvPr id="109" name="文本框 108">
            <a:extLst>
              <a:ext uri="{FF2B5EF4-FFF2-40B4-BE49-F238E27FC236}">
                <a16:creationId xmlns:a16="http://schemas.microsoft.com/office/drawing/2014/main" id="{1918A527-FEFB-4462-A4F7-C0D54592C589}"/>
              </a:ext>
            </a:extLst>
          </p:cNvPr>
          <p:cNvSpPr txBox="1"/>
          <p:nvPr/>
        </p:nvSpPr>
        <p:spPr>
          <a:xfrm>
            <a:off x="7775337" y="1140571"/>
            <a:ext cx="50405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rPr>
              <a:t>A</a:t>
            </a:r>
            <a:endParaRPr kumimoji="0" lang="zh-CN" altLang="en-US" sz="2000" b="0" i="0" u="none" strike="noStrike" kern="0" cap="none" spc="0" normalizeH="0" baseline="0" noProof="0" dirty="0">
              <a:ln>
                <a:noFill/>
              </a:ln>
              <a:solidFill>
                <a:srgbClr val="000000"/>
              </a:solidFill>
              <a:effectLst/>
              <a:uLnTx/>
              <a:uFillTx/>
            </a:endParaRPr>
          </a:p>
        </p:txBody>
      </p:sp>
      <p:pic>
        <p:nvPicPr>
          <p:cNvPr id="24" name="图片 23">
            <a:extLst>
              <a:ext uri="{FF2B5EF4-FFF2-40B4-BE49-F238E27FC236}">
                <a16:creationId xmlns:a16="http://schemas.microsoft.com/office/drawing/2014/main" id="{7BCD3AEE-CC53-4B5C-B4A1-8BE1570D737E}"/>
              </a:ext>
            </a:extLst>
          </p:cNvPr>
          <p:cNvPicPr>
            <a:picLocks noChangeAspect="1"/>
          </p:cNvPicPr>
          <p:nvPr/>
        </p:nvPicPr>
        <p:blipFill>
          <a:blip r:embed="rId2"/>
          <a:stretch>
            <a:fillRect/>
          </a:stretch>
        </p:blipFill>
        <p:spPr>
          <a:xfrm>
            <a:off x="797449" y="2677150"/>
            <a:ext cx="1138002" cy="3013866"/>
          </a:xfrm>
          <a:prstGeom prst="rect">
            <a:avLst/>
          </a:prstGeom>
        </p:spPr>
      </p:pic>
      <p:sp>
        <p:nvSpPr>
          <p:cNvPr id="120" name="Rectangle 9">
            <a:extLst>
              <a:ext uri="{FF2B5EF4-FFF2-40B4-BE49-F238E27FC236}">
                <a16:creationId xmlns:a16="http://schemas.microsoft.com/office/drawing/2014/main" id="{ECC7AFB8-3A16-479F-A4C8-F66C1AE9356F}"/>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1.2</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计算机的工作过程</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82"/>
                                        </p:tgtEl>
                                        <p:attrNameLst>
                                          <p:attrName>style.visibility</p:attrName>
                                        </p:attrNameLst>
                                      </p:cBhvr>
                                      <p:to>
                                        <p:strVal val="visible"/>
                                      </p:to>
                                    </p:set>
                                    <p:animEffect transition="in" filter="blinds(horizontal)">
                                      <p:cBhvr>
                                        <p:cTn id="7" dur="500"/>
                                        <p:tgtEl>
                                          <p:spTgt spid="27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lide(from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slide(fromBottom)">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slide(fromTop)">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strips(downRight)">
                                      <p:cBhvr>
                                        <p:cTn id="36" dur="500"/>
                                        <p:tgtEl>
                                          <p:spTgt spid="11"/>
                                        </p:tgtEl>
                                      </p:cBhvr>
                                    </p:animEffect>
                                  </p:childTnLst>
                                </p:cTn>
                              </p:par>
                            </p:childTnLst>
                          </p:cTn>
                        </p:par>
                        <p:par>
                          <p:cTn id="37" fill="hold">
                            <p:stCondLst>
                              <p:cond delay="500"/>
                            </p:stCondLst>
                            <p:childTnLst>
                              <p:par>
                                <p:cTn id="38" presetID="18" presetClass="entr" presetSubtype="9"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strips(upLeft)">
                                      <p:cBhvr>
                                        <p:cTn id="40" dur="500"/>
                                        <p:tgtEl>
                                          <p:spTgt spid="12"/>
                                        </p:tgtEl>
                                      </p:cBhvr>
                                    </p:animEffect>
                                  </p:childTnLst>
                                </p:cTn>
                              </p:par>
                            </p:childTnLst>
                          </p:cTn>
                        </p:par>
                        <p:par>
                          <p:cTn id="41" fill="hold">
                            <p:stCondLst>
                              <p:cond delay="1000"/>
                            </p:stCondLst>
                            <p:childTnLst>
                              <p:par>
                                <p:cTn id="42" presetID="18" presetClass="entr" presetSubtype="9"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strips(upLef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7659"/>
                                        </p:tgtEl>
                                        <p:attrNameLst>
                                          <p:attrName>style.visibility</p:attrName>
                                        </p:attrNameLst>
                                      </p:cBhvr>
                                      <p:to>
                                        <p:strVal val="visible"/>
                                      </p:to>
                                    </p:set>
                                    <p:animEffect transition="in" filter="slide(fromBottom)">
                                      <p:cBhvr>
                                        <p:cTn id="49" dur="500"/>
                                        <p:tgtEl>
                                          <p:spTgt spid="27659"/>
                                        </p:tgtEl>
                                      </p:cBhvr>
                                    </p:animEffect>
                                  </p:childTnLst>
                                </p:cTn>
                              </p:par>
                            </p:childTnLst>
                          </p:cTn>
                        </p:par>
                        <p:par>
                          <p:cTn id="50" fill="hold">
                            <p:stCondLst>
                              <p:cond delay="500"/>
                            </p:stCondLst>
                            <p:childTnLst>
                              <p:par>
                                <p:cTn id="51" presetID="18" presetClass="entr" presetSubtype="9"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strips(upLeft)">
                                      <p:cBhvr>
                                        <p:cTn id="53" dur="500"/>
                                        <p:tgtEl>
                                          <p:spTgt spid="5"/>
                                        </p:tgtEl>
                                      </p:cBhvr>
                                    </p:animEffect>
                                  </p:childTnLst>
                                </p:cTn>
                              </p:par>
                            </p:childTnLst>
                          </p:cTn>
                        </p:par>
                        <p:par>
                          <p:cTn id="54" fill="hold">
                            <p:stCondLst>
                              <p:cond delay="1000"/>
                            </p:stCondLst>
                            <p:childTnLst>
                              <p:par>
                                <p:cTn id="55" presetID="18" presetClass="entr" presetSubtype="12" fill="hold" nodeType="afterEffect">
                                  <p:stCondLst>
                                    <p:cond delay="0"/>
                                  </p:stCondLst>
                                  <p:childTnLst>
                                    <p:set>
                                      <p:cBhvr>
                                        <p:cTn id="56" dur="1" fill="hold">
                                          <p:stCondLst>
                                            <p:cond delay="0"/>
                                          </p:stCondLst>
                                        </p:cTn>
                                        <p:tgtEl>
                                          <p:spTgt spid="27692"/>
                                        </p:tgtEl>
                                        <p:attrNameLst>
                                          <p:attrName>style.visibility</p:attrName>
                                        </p:attrNameLst>
                                      </p:cBhvr>
                                      <p:to>
                                        <p:strVal val="visible"/>
                                      </p:to>
                                    </p:set>
                                    <p:animEffect transition="in" filter="strips(downLeft)">
                                      <p:cBhvr>
                                        <p:cTn id="57" dur="500"/>
                                        <p:tgtEl>
                                          <p:spTgt spid="27692"/>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27693"/>
                                        </p:tgtEl>
                                        <p:attrNameLst>
                                          <p:attrName>style.visibility</p:attrName>
                                        </p:attrNameLst>
                                      </p:cBhvr>
                                      <p:to>
                                        <p:strVal val="visible"/>
                                      </p:to>
                                    </p:set>
                                    <p:animEffect transition="in" filter="slide(fromBottom)">
                                      <p:cBhvr>
                                        <p:cTn id="62" dur="500"/>
                                        <p:tgtEl>
                                          <p:spTgt spid="27693"/>
                                        </p:tgtEl>
                                      </p:cBhvr>
                                    </p:animEffect>
                                  </p:childTnLst>
                                </p:cTn>
                              </p:par>
                            </p:childTnLst>
                          </p:cTn>
                        </p:par>
                        <p:par>
                          <p:cTn id="63" fill="hold">
                            <p:stCondLst>
                              <p:cond delay="500"/>
                            </p:stCondLst>
                            <p:childTnLst>
                              <p:par>
                                <p:cTn id="64" presetID="18" presetClass="entr" presetSubtype="6" fill="hold" nodeType="after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strips(downRight)">
                                      <p:cBhvr>
                                        <p:cTn id="66" dur="500"/>
                                        <p:tgtEl>
                                          <p:spTgt spid="6"/>
                                        </p:tgtEl>
                                      </p:cBhvr>
                                    </p:animEffect>
                                  </p:childTnLst>
                                </p:cTn>
                              </p:par>
                            </p:childTnLst>
                          </p:cTn>
                        </p:par>
                        <p:par>
                          <p:cTn id="67" fill="hold">
                            <p:stCondLst>
                              <p:cond delay="1000"/>
                            </p:stCondLst>
                            <p:childTnLst>
                              <p:par>
                                <p:cTn id="68" presetID="18" presetClass="entr" presetSubtype="6" fill="hold" nodeType="afterEffect">
                                  <p:stCondLst>
                                    <p:cond delay="0"/>
                                  </p:stCondLst>
                                  <p:childTnLst>
                                    <p:set>
                                      <p:cBhvr>
                                        <p:cTn id="69" dur="1" fill="hold">
                                          <p:stCondLst>
                                            <p:cond delay="0"/>
                                          </p:stCondLst>
                                        </p:cTn>
                                        <p:tgtEl>
                                          <p:spTgt spid="27663"/>
                                        </p:tgtEl>
                                        <p:attrNameLst>
                                          <p:attrName>style.visibility</p:attrName>
                                        </p:attrNameLst>
                                      </p:cBhvr>
                                      <p:to>
                                        <p:strVal val="visible"/>
                                      </p:to>
                                    </p:set>
                                    <p:animEffect transition="in" filter="strips(downRight)">
                                      <p:cBhvr>
                                        <p:cTn id="70" dur="500"/>
                                        <p:tgtEl>
                                          <p:spTgt spid="27663"/>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slide(fromBottom)">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1" fill="hold" nodeType="click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slide(fromTop)">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6" fill="hold"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strips(downRight)">
                                      <p:cBhvr>
                                        <p:cTn id="85" dur="500"/>
                                        <p:tgtEl>
                                          <p:spTgt spid="9"/>
                                        </p:tgtEl>
                                      </p:cBhvr>
                                    </p:animEffect>
                                  </p:childTnLst>
                                </p:cTn>
                              </p:par>
                            </p:childTnLst>
                          </p:cTn>
                        </p:par>
                        <p:par>
                          <p:cTn id="86" fill="hold">
                            <p:stCondLst>
                              <p:cond delay="500"/>
                            </p:stCondLst>
                            <p:childTnLst>
                              <p:par>
                                <p:cTn id="87" presetID="18" presetClass="entr" presetSubtype="12"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strips(downLeft)">
                                      <p:cBhvr>
                                        <p:cTn id="89" dur="500"/>
                                        <p:tgtEl>
                                          <p:spTgt spid="10"/>
                                        </p:tgtEl>
                                      </p:cBhvr>
                                    </p:animEffect>
                                  </p:childTnLst>
                                </p:cTn>
                              </p:par>
                            </p:childTnLst>
                          </p:cTn>
                        </p:par>
                        <p:par>
                          <p:cTn id="90" fill="hold">
                            <p:stCondLst>
                              <p:cond delay="1000"/>
                            </p:stCondLst>
                            <p:childTnLst>
                              <p:par>
                                <p:cTn id="91" presetID="18" presetClass="entr" presetSubtype="9" fill="hold" nodeType="afterEffect">
                                  <p:stCondLst>
                                    <p:cond delay="0"/>
                                  </p:stCondLst>
                                  <p:childTnLst>
                                    <p:set>
                                      <p:cBhvr>
                                        <p:cTn id="92" dur="1" fill="hold">
                                          <p:stCondLst>
                                            <p:cond delay="0"/>
                                          </p:stCondLst>
                                        </p:cTn>
                                        <p:tgtEl>
                                          <p:spTgt spid="27673"/>
                                        </p:tgtEl>
                                        <p:attrNameLst>
                                          <p:attrName>style.visibility</p:attrName>
                                        </p:attrNameLst>
                                      </p:cBhvr>
                                      <p:to>
                                        <p:strVal val="visible"/>
                                      </p:to>
                                    </p:set>
                                    <p:animEffect transition="in" filter="strips(upLeft)">
                                      <p:cBhvr>
                                        <p:cTn id="93" dur="500"/>
                                        <p:tgtEl>
                                          <p:spTgt spid="27673"/>
                                        </p:tgtEl>
                                      </p:cBhvr>
                                    </p:animEffect>
                                  </p:childTnLst>
                                </p:cTn>
                              </p:par>
                            </p:childTnLst>
                          </p:cTn>
                        </p:par>
                        <p:par>
                          <p:cTn id="94" fill="hold">
                            <p:stCondLst>
                              <p:cond delay="1500"/>
                            </p:stCondLst>
                            <p:childTnLst>
                              <p:par>
                                <p:cTn id="95" presetID="18" presetClass="entr" presetSubtype="3" fill="hold" nodeType="afterEffect">
                                  <p:stCondLst>
                                    <p:cond delay="0"/>
                                  </p:stCondLst>
                                  <p:childTnLst>
                                    <p:set>
                                      <p:cBhvr>
                                        <p:cTn id="96" dur="1" fill="hold">
                                          <p:stCondLst>
                                            <p:cond delay="0"/>
                                          </p:stCondLst>
                                        </p:cTn>
                                        <p:tgtEl>
                                          <p:spTgt spid="27674"/>
                                        </p:tgtEl>
                                        <p:attrNameLst>
                                          <p:attrName>style.visibility</p:attrName>
                                        </p:attrNameLst>
                                      </p:cBhvr>
                                      <p:to>
                                        <p:strVal val="visible"/>
                                      </p:to>
                                    </p:set>
                                    <p:animEffect transition="in" filter="strips(upRight)">
                                      <p:cBhvr>
                                        <p:cTn id="97" dur="500"/>
                                        <p:tgtEl>
                                          <p:spTgt spid="27674"/>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06"/>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07"/>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2" grpId="0" autoUpdateAnimBg="0"/>
      <p:bldP spid="106" grpId="0" animBg="1"/>
      <p:bldP spid="108" grpId="0"/>
      <p:bldP spid="10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84073-B87E-4AE8-8A07-FBC9822E1858}"/>
              </a:ext>
            </a:extLst>
          </p:cNvPr>
          <p:cNvSpPr>
            <a:spLocks noGrp="1"/>
          </p:cNvSpPr>
          <p:nvPr>
            <p:ph type="title"/>
          </p:nvPr>
        </p:nvSpPr>
        <p:spPr>
          <a:xfrm>
            <a:off x="438538" y="-99392"/>
            <a:ext cx="8229600" cy="720080"/>
          </a:xfrm>
        </p:spPr>
        <p:txBody>
          <a:bodyPr/>
          <a:lstStyle/>
          <a:p>
            <a:r>
              <a:rPr lang="zh-CN" altLang="en-US" dirty="0"/>
              <a:t>指令执行过程</a:t>
            </a:r>
          </a:p>
        </p:txBody>
      </p:sp>
      <p:sp>
        <p:nvSpPr>
          <p:cNvPr id="3" name="内容占位符 2">
            <a:extLst>
              <a:ext uri="{FF2B5EF4-FFF2-40B4-BE49-F238E27FC236}">
                <a16:creationId xmlns:a16="http://schemas.microsoft.com/office/drawing/2014/main" id="{F6A3F6BC-9FF4-4D76-B792-638DAA5752F6}"/>
              </a:ext>
            </a:extLst>
          </p:cNvPr>
          <p:cNvSpPr>
            <a:spLocks noGrp="1"/>
          </p:cNvSpPr>
          <p:nvPr>
            <p:ph idx="1"/>
          </p:nvPr>
        </p:nvSpPr>
        <p:spPr>
          <a:xfrm>
            <a:off x="179512" y="476672"/>
            <a:ext cx="8525950" cy="6381328"/>
          </a:xfrm>
        </p:spPr>
        <p:txBody>
          <a:bodyPr/>
          <a:lstStyle/>
          <a:p>
            <a:r>
              <a:rPr lang="en-US" altLang="zh-CN" b="1" dirty="0">
                <a:solidFill>
                  <a:srgbClr val="FF0000"/>
                </a:solidFill>
              </a:rPr>
              <a:t>1. </a:t>
            </a:r>
            <a:r>
              <a:rPr lang="zh-CN" altLang="en-US" b="1" dirty="0">
                <a:solidFill>
                  <a:srgbClr val="FF0000"/>
                </a:solidFill>
              </a:rPr>
              <a:t>取指令</a:t>
            </a:r>
            <a:endParaRPr lang="en-US" altLang="zh-CN" b="1" dirty="0">
              <a:solidFill>
                <a:srgbClr val="FF0000"/>
              </a:solidFill>
            </a:endParaRPr>
          </a:p>
          <a:p>
            <a:pPr lvl="1"/>
            <a:r>
              <a:rPr lang="en-US" altLang="zh-CN" dirty="0"/>
              <a:t>(1 ) PC→MAR </a:t>
            </a:r>
          </a:p>
          <a:p>
            <a:pPr lvl="1"/>
            <a:r>
              <a:rPr lang="en-US" altLang="zh-CN" dirty="0"/>
              <a:t>(2 )M ( MAR ) →MDR    PC+1→PC</a:t>
            </a:r>
          </a:p>
          <a:p>
            <a:pPr lvl="1"/>
            <a:r>
              <a:rPr lang="en-US" altLang="zh-CN" dirty="0"/>
              <a:t>(3 ) MDR→IR </a:t>
            </a:r>
          </a:p>
          <a:p>
            <a:pPr marL="342900" lvl="1" indent="-342900">
              <a:buChar char="•"/>
            </a:pPr>
            <a:r>
              <a:rPr lang="en-US" altLang="zh-CN" sz="3200" b="1" dirty="0">
                <a:solidFill>
                  <a:srgbClr val="FF0000"/>
                </a:solidFill>
                <a:cs typeface="+mn-cs"/>
              </a:rPr>
              <a:t>2. </a:t>
            </a:r>
            <a:r>
              <a:rPr lang="zh-CN" altLang="en-US" sz="3200" b="1" dirty="0">
                <a:solidFill>
                  <a:srgbClr val="FF0000"/>
                </a:solidFill>
                <a:cs typeface="+mn-cs"/>
              </a:rPr>
              <a:t>指令译码</a:t>
            </a:r>
            <a:endParaRPr lang="en-US" altLang="zh-CN" sz="3200" b="1" dirty="0">
              <a:solidFill>
                <a:srgbClr val="FF0000"/>
              </a:solidFill>
              <a:cs typeface="+mn-cs"/>
            </a:endParaRPr>
          </a:p>
          <a:p>
            <a:pPr lvl="1"/>
            <a:r>
              <a:rPr lang="zh-CN" altLang="en-US" dirty="0"/>
              <a:t>（</a:t>
            </a:r>
            <a:r>
              <a:rPr lang="en-US" altLang="zh-CN" dirty="0"/>
              <a:t>1</a:t>
            </a:r>
            <a:r>
              <a:rPr lang="zh-CN" altLang="en-US" dirty="0"/>
              <a:t>）指令功能←</a:t>
            </a:r>
            <a:r>
              <a:rPr lang="en-US" altLang="zh-CN" dirty="0"/>
              <a:t>IR</a:t>
            </a:r>
            <a:r>
              <a:rPr lang="zh-CN" altLang="en-US" dirty="0"/>
              <a:t>（</a:t>
            </a:r>
            <a:r>
              <a:rPr lang="en-US" altLang="zh-CN" dirty="0"/>
              <a:t>OP </a:t>
            </a:r>
            <a:r>
              <a:rPr lang="zh-CN" altLang="en-US" dirty="0"/>
              <a:t>）</a:t>
            </a:r>
            <a:endParaRPr lang="en-US" altLang="zh-CN" dirty="0"/>
          </a:p>
          <a:p>
            <a:pPr lvl="1"/>
            <a:r>
              <a:rPr lang="zh-CN" altLang="en-US" dirty="0"/>
              <a:t>（</a:t>
            </a:r>
            <a:r>
              <a:rPr lang="en-US" altLang="zh-CN" dirty="0"/>
              <a:t>2</a:t>
            </a:r>
            <a:r>
              <a:rPr lang="zh-CN" altLang="en-US" dirty="0"/>
              <a:t>）所需的数据←</a:t>
            </a:r>
            <a:r>
              <a:rPr lang="en-US" altLang="zh-CN" dirty="0"/>
              <a:t>IR</a:t>
            </a:r>
            <a:r>
              <a:rPr lang="zh-CN" altLang="en-US" dirty="0"/>
              <a:t>（</a:t>
            </a:r>
            <a:r>
              <a:rPr lang="en-US" altLang="zh-CN" dirty="0"/>
              <a:t>A</a:t>
            </a:r>
            <a:r>
              <a:rPr lang="zh-CN" altLang="en-US" dirty="0"/>
              <a:t>）</a:t>
            </a:r>
            <a:endParaRPr lang="en-US" altLang="zh-CN" dirty="0"/>
          </a:p>
          <a:p>
            <a:r>
              <a:rPr lang="en-US" altLang="zh-CN" b="1" dirty="0">
                <a:solidFill>
                  <a:srgbClr val="FF0000"/>
                </a:solidFill>
              </a:rPr>
              <a:t>3. </a:t>
            </a:r>
            <a:r>
              <a:rPr lang="zh-CN" altLang="en-US" b="1" dirty="0">
                <a:solidFill>
                  <a:srgbClr val="FF0000"/>
                </a:solidFill>
              </a:rPr>
              <a:t>执行指令</a:t>
            </a:r>
            <a:endParaRPr lang="en-US" altLang="zh-CN" b="1" dirty="0">
              <a:solidFill>
                <a:srgbClr val="FF0000"/>
              </a:solidFill>
            </a:endParaRPr>
          </a:p>
          <a:p>
            <a:pPr lvl="1"/>
            <a:r>
              <a:rPr lang="en-US" altLang="zh-CN" dirty="0"/>
              <a:t>(1 ) IR ( X ) →MAR</a:t>
            </a:r>
          </a:p>
          <a:p>
            <a:pPr lvl="1"/>
            <a:r>
              <a:rPr lang="en-US" altLang="zh-CN" dirty="0"/>
              <a:t>(2 )</a:t>
            </a:r>
            <a:r>
              <a:rPr lang="zh-CN" altLang="en-US" dirty="0"/>
              <a:t>读存储器 </a:t>
            </a:r>
            <a:r>
              <a:rPr lang="en-US" altLang="zh-CN" dirty="0"/>
              <a:t>M ( MAR ) →MDR </a:t>
            </a:r>
            <a:r>
              <a:rPr lang="zh-CN" altLang="en-US" dirty="0"/>
              <a:t>　　</a:t>
            </a:r>
            <a:endParaRPr lang="en-US" altLang="zh-CN" dirty="0"/>
          </a:p>
          <a:p>
            <a:pPr lvl="1"/>
            <a:r>
              <a:rPr lang="en-US" altLang="zh-CN" dirty="0"/>
              <a:t> (3 ) MDR→ACC</a:t>
            </a:r>
            <a:br>
              <a:rPr lang="en-US" altLang="zh-CN" dirty="0"/>
            </a:br>
            <a:endParaRPr lang="zh-CN" altLang="en-US" dirty="0"/>
          </a:p>
        </p:txBody>
      </p:sp>
      <p:sp>
        <p:nvSpPr>
          <p:cNvPr id="4" name="Rectangle 9">
            <a:extLst>
              <a:ext uri="{FF2B5EF4-FFF2-40B4-BE49-F238E27FC236}">
                <a16:creationId xmlns:a16="http://schemas.microsoft.com/office/drawing/2014/main" id="{FCD92FEC-C157-4E32-BB88-FADFAE1762A0}"/>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1.2</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计算机的工作过程</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162193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C6FA9230-7502-4BB4-8412-F5E512BB5B96}"/>
              </a:ext>
            </a:extLst>
          </p:cNvPr>
          <p:cNvCxnSpPr>
            <a:cxnSpLocks/>
          </p:cNvCxnSpPr>
          <p:nvPr/>
        </p:nvCxnSpPr>
        <p:spPr bwMode="auto">
          <a:xfrm>
            <a:off x="4150037" y="4797152"/>
            <a:ext cx="0" cy="0"/>
          </a:xfrm>
          <a:prstGeom prst="line">
            <a:avLst/>
          </a:prstGeom>
          <a:solidFill>
            <a:schemeClr val="accent1"/>
          </a:solidFill>
          <a:ln w="9525" cap="flat" cmpd="sng" algn="ctr">
            <a:solidFill>
              <a:schemeClr val="tx1"/>
            </a:solidFill>
            <a:prstDash val="solid"/>
            <a:round/>
            <a:headEnd type="none" w="med" len="med"/>
            <a:tailEnd type="none" w="med" len="med"/>
          </a:ln>
        </p:spPr>
      </p:cxnSp>
      <p:grpSp>
        <p:nvGrpSpPr>
          <p:cNvPr id="19" name="组合 18">
            <a:extLst>
              <a:ext uri="{FF2B5EF4-FFF2-40B4-BE49-F238E27FC236}">
                <a16:creationId xmlns:a16="http://schemas.microsoft.com/office/drawing/2014/main" id="{305C1E9D-8118-4BB6-BB4F-95629712E818}"/>
              </a:ext>
            </a:extLst>
          </p:cNvPr>
          <p:cNvGrpSpPr/>
          <p:nvPr/>
        </p:nvGrpSpPr>
        <p:grpSpPr>
          <a:xfrm>
            <a:off x="4355976" y="5589240"/>
            <a:ext cx="1332148" cy="432048"/>
            <a:chOff x="5868144" y="4972800"/>
            <a:chExt cx="1440160" cy="432048"/>
          </a:xfrm>
        </p:grpSpPr>
        <p:cxnSp>
          <p:nvCxnSpPr>
            <p:cNvPr id="12" name="直接连接符 11">
              <a:extLst>
                <a:ext uri="{FF2B5EF4-FFF2-40B4-BE49-F238E27FC236}">
                  <a16:creationId xmlns:a16="http://schemas.microsoft.com/office/drawing/2014/main" id="{5F07E58C-6ECE-473F-95B5-935932D25336}"/>
                </a:ext>
              </a:extLst>
            </p:cNvPr>
            <p:cNvCxnSpPr>
              <a:cxnSpLocks/>
            </p:cNvCxnSpPr>
            <p:nvPr/>
          </p:nvCxnSpPr>
          <p:spPr bwMode="auto">
            <a:xfrm flipV="1">
              <a:off x="5868144" y="5189838"/>
              <a:ext cx="209736" cy="215010"/>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15" name="直接连接符 14">
              <a:extLst>
                <a:ext uri="{FF2B5EF4-FFF2-40B4-BE49-F238E27FC236}">
                  <a16:creationId xmlns:a16="http://schemas.microsoft.com/office/drawing/2014/main" id="{B69449C0-C390-4765-8D33-63D9D1350104}"/>
                </a:ext>
              </a:extLst>
            </p:cNvPr>
            <p:cNvCxnSpPr>
              <a:cxnSpLocks/>
            </p:cNvCxnSpPr>
            <p:nvPr/>
          </p:nvCxnSpPr>
          <p:spPr bwMode="auto">
            <a:xfrm>
              <a:off x="6084168" y="5188824"/>
              <a:ext cx="1080120" cy="1014"/>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18" name="直接连接符 17">
              <a:extLst>
                <a:ext uri="{FF2B5EF4-FFF2-40B4-BE49-F238E27FC236}">
                  <a16:creationId xmlns:a16="http://schemas.microsoft.com/office/drawing/2014/main" id="{B6349DB7-56FF-41D2-974C-6B112782D236}"/>
                </a:ext>
              </a:extLst>
            </p:cNvPr>
            <p:cNvCxnSpPr/>
            <p:nvPr/>
          </p:nvCxnSpPr>
          <p:spPr bwMode="auto">
            <a:xfrm flipV="1">
              <a:off x="7164288" y="4972800"/>
              <a:ext cx="144016" cy="217038"/>
            </a:xfrm>
            <a:prstGeom prst="line">
              <a:avLst/>
            </a:prstGeom>
            <a:solidFill>
              <a:schemeClr val="accent1"/>
            </a:solidFill>
            <a:ln w="28575" cap="flat" cmpd="sng" algn="ctr">
              <a:solidFill>
                <a:srgbClr val="FF0000"/>
              </a:solidFill>
              <a:prstDash val="solid"/>
              <a:round/>
              <a:headEnd type="none" w="med" len="med"/>
              <a:tailEnd type="none" w="med" len="med"/>
            </a:ln>
          </p:spPr>
        </p:cxnSp>
      </p:grpSp>
      <p:sp>
        <p:nvSpPr>
          <p:cNvPr id="21" name="矩形 20">
            <a:extLst>
              <a:ext uri="{FF2B5EF4-FFF2-40B4-BE49-F238E27FC236}">
                <a16:creationId xmlns:a16="http://schemas.microsoft.com/office/drawing/2014/main" id="{CB28FFCE-65E4-4BCD-9E8A-D5A122D6CB97}"/>
              </a:ext>
            </a:extLst>
          </p:cNvPr>
          <p:cNvSpPr/>
          <p:nvPr/>
        </p:nvSpPr>
        <p:spPr>
          <a:xfrm>
            <a:off x="897823" y="404664"/>
            <a:ext cx="1112805" cy="461665"/>
          </a:xfrm>
          <a:prstGeom prst="rect">
            <a:avLst/>
          </a:prstGeom>
        </p:spPr>
        <p:txBody>
          <a:bodyPr wrap="none">
            <a:spAutoFit/>
          </a:bodyPr>
          <a:lstStyle/>
          <a:p>
            <a:r>
              <a:rPr lang="zh-CN" altLang="en-US" b="1" dirty="0">
                <a:solidFill>
                  <a:srgbClr val="FF0000"/>
                </a:solidFill>
              </a:rPr>
              <a:t>公操作</a:t>
            </a:r>
            <a:endParaRPr lang="zh-CN" altLang="en-US" dirty="0">
              <a:solidFill>
                <a:srgbClr val="FF0000"/>
              </a:solidFill>
            </a:endParaRPr>
          </a:p>
        </p:txBody>
      </p:sp>
      <p:pic>
        <p:nvPicPr>
          <p:cNvPr id="20" name="图片 19">
            <a:extLst>
              <a:ext uri="{FF2B5EF4-FFF2-40B4-BE49-F238E27FC236}">
                <a16:creationId xmlns:a16="http://schemas.microsoft.com/office/drawing/2014/main" id="{CAD82321-4C9E-4C8D-A281-6944ED73EDA8}"/>
              </a:ext>
            </a:extLst>
          </p:cNvPr>
          <p:cNvPicPr>
            <a:picLocks noChangeAspect="1"/>
          </p:cNvPicPr>
          <p:nvPr/>
        </p:nvPicPr>
        <p:blipFill>
          <a:blip r:embed="rId2"/>
          <a:stretch>
            <a:fillRect/>
          </a:stretch>
        </p:blipFill>
        <p:spPr>
          <a:xfrm>
            <a:off x="3563888" y="323046"/>
            <a:ext cx="2548959" cy="62119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a:xfrm>
            <a:off x="395536" y="485224"/>
            <a:ext cx="8115300" cy="4831432"/>
          </a:xfrm>
        </p:spPr>
        <p:txBody>
          <a:bodyPr/>
          <a:lstStyle/>
          <a:p>
            <a:r>
              <a:rPr lang="zh-CN" altLang="en-US" dirty="0"/>
              <a:t>　主机完成一条存数指令的过程？    </a:t>
            </a:r>
            <a:r>
              <a:rPr lang="en-US" altLang="zh-CN" dirty="0"/>
              <a:t/>
            </a:r>
            <a:br>
              <a:rPr lang="en-US" altLang="zh-CN" dirty="0"/>
            </a:br>
            <a:r>
              <a:rPr lang="en-US" altLang="zh-CN" dirty="0"/>
              <a:t>        </a:t>
            </a:r>
            <a:r>
              <a:rPr lang="zh-CN" altLang="en-US" dirty="0"/>
              <a:t>指令：</a:t>
            </a:r>
            <a:r>
              <a:rPr lang="zh-CN" altLang="en-US" dirty="0">
                <a:solidFill>
                  <a:srgbClr val="FF0000"/>
                </a:solidFill>
              </a:rPr>
              <a:t> </a:t>
            </a:r>
            <a:r>
              <a:rPr lang="en-US" altLang="zh-CN" dirty="0"/>
              <a:t> Store   ACC , X </a:t>
            </a:r>
            <a:r>
              <a:rPr lang="zh-CN" altLang="en-US" dirty="0"/>
              <a:t> </a:t>
            </a:r>
            <a:r>
              <a:rPr lang="en-US" altLang="zh-CN" dirty="0"/>
              <a:t/>
            </a:r>
            <a:br>
              <a:rPr lang="en-US" altLang="zh-CN" dirty="0"/>
            </a:br>
            <a:r>
              <a:rPr lang="en-US" altLang="zh-CN" dirty="0"/>
              <a:t>        </a:t>
            </a:r>
            <a:r>
              <a:rPr lang="zh-CN" altLang="en-US" dirty="0"/>
              <a:t>功能：</a:t>
            </a:r>
            <a:r>
              <a:rPr lang="en-US" altLang="zh-CN" dirty="0"/>
              <a:t>  M</a:t>
            </a:r>
            <a:r>
              <a:rPr lang="zh-CN" altLang="en-US" dirty="0"/>
              <a:t>（</a:t>
            </a:r>
            <a:r>
              <a:rPr lang="en-US" altLang="zh-CN" dirty="0"/>
              <a:t>X) </a:t>
            </a:r>
            <a:r>
              <a:rPr lang="zh-CN" altLang="en-US" dirty="0"/>
              <a:t>←</a:t>
            </a:r>
            <a:r>
              <a:rPr lang="en-US" altLang="zh-CN" dirty="0"/>
              <a:t>Acc</a:t>
            </a:r>
            <a:br>
              <a:rPr lang="en-US" altLang="zh-CN" dirty="0"/>
            </a:br>
            <a:r>
              <a:rPr lang="en-US" altLang="zh-CN" dirty="0"/>
              <a:t> </a:t>
            </a:r>
            <a:endParaRPr lang="zh-CN" altLang="zh-CN" dirty="0"/>
          </a:p>
        </p:txBody>
      </p:sp>
      <p:graphicFrame>
        <p:nvGraphicFramePr>
          <p:cNvPr id="4" name="表格 3">
            <a:extLst>
              <a:ext uri="{FF2B5EF4-FFF2-40B4-BE49-F238E27FC236}">
                <a16:creationId xmlns:a16="http://schemas.microsoft.com/office/drawing/2014/main" id="{2A5E52FA-5582-4310-8993-A4513BE582F0}"/>
              </a:ext>
            </a:extLst>
          </p:cNvPr>
          <p:cNvGraphicFramePr>
            <a:graphicFrameLocks noGrp="1"/>
          </p:cNvGraphicFramePr>
          <p:nvPr>
            <p:extLst>
              <p:ext uri="{D42A27DB-BD31-4B8C-83A1-F6EECF244321}">
                <p14:modId xmlns:p14="http://schemas.microsoft.com/office/powerpoint/2010/main" val="2675243746"/>
              </p:ext>
            </p:extLst>
          </p:nvPr>
        </p:nvGraphicFramePr>
        <p:xfrm>
          <a:off x="1691680" y="2348880"/>
          <a:ext cx="5760640" cy="3200400"/>
        </p:xfrm>
        <a:graphic>
          <a:graphicData uri="http://schemas.openxmlformats.org/drawingml/2006/table">
            <a:tbl>
              <a:tblPr firstRow="1" bandRow="1">
                <a:tableStyleId>{5C22544A-7EE6-4342-B048-85BDC9FD1C3A}</a:tableStyleId>
              </a:tblPr>
              <a:tblGrid>
                <a:gridCol w="2160240">
                  <a:extLst>
                    <a:ext uri="{9D8B030D-6E8A-4147-A177-3AD203B41FA5}">
                      <a16:colId xmlns:a16="http://schemas.microsoft.com/office/drawing/2014/main" val="1424973758"/>
                    </a:ext>
                  </a:extLst>
                </a:gridCol>
                <a:gridCol w="3600400">
                  <a:extLst>
                    <a:ext uri="{9D8B030D-6E8A-4147-A177-3AD203B41FA5}">
                      <a16:colId xmlns:a16="http://schemas.microsoft.com/office/drawing/2014/main" val="2115464919"/>
                    </a:ext>
                  </a:extLst>
                </a:gridCol>
              </a:tblGrid>
              <a:tr h="378873">
                <a:tc>
                  <a:txBody>
                    <a:bodyPr/>
                    <a:lstStyle/>
                    <a:p>
                      <a:r>
                        <a:rPr lang="zh-CN" altLang="en-US" sz="2400" dirty="0"/>
                        <a:t>地址</a:t>
                      </a:r>
                    </a:p>
                  </a:txBody>
                  <a:tcPr>
                    <a:solidFill>
                      <a:schemeClr val="accent1"/>
                    </a:solidFill>
                  </a:tcPr>
                </a:tc>
                <a:tc>
                  <a:txBody>
                    <a:bodyPr/>
                    <a:lstStyle/>
                    <a:p>
                      <a:r>
                        <a:rPr lang="zh-CN" altLang="en-US" sz="2400" dirty="0"/>
                        <a:t>指令</a:t>
                      </a:r>
                    </a:p>
                  </a:txBody>
                  <a:tcPr>
                    <a:solidFill>
                      <a:schemeClr val="accent1"/>
                    </a:solidFill>
                  </a:tcPr>
                </a:tc>
                <a:extLst>
                  <a:ext uri="{0D108BD9-81ED-4DB2-BD59-A6C34878D82A}">
                    <a16:rowId xmlns:a16="http://schemas.microsoft.com/office/drawing/2014/main" val="4210913052"/>
                  </a:ext>
                </a:extLst>
              </a:tr>
              <a:tr h="378873">
                <a:tc>
                  <a:txBody>
                    <a:bodyPr/>
                    <a:lstStyle/>
                    <a:p>
                      <a:endParaRPr lang="zh-CN" altLang="en-US" sz="2400" dirty="0"/>
                    </a:p>
                  </a:txBody>
                  <a:tcPr>
                    <a:solidFill>
                      <a:schemeClr val="accent1"/>
                    </a:solidFill>
                  </a:tcPr>
                </a:tc>
                <a:tc>
                  <a:txBody>
                    <a:bodyPr/>
                    <a:lstStyle/>
                    <a:p>
                      <a:endParaRPr lang="zh-CN" altLang="en-US" sz="2400" dirty="0"/>
                    </a:p>
                  </a:txBody>
                  <a:tcPr>
                    <a:solidFill>
                      <a:schemeClr val="accent1"/>
                    </a:solidFill>
                  </a:tcPr>
                </a:tc>
                <a:extLst>
                  <a:ext uri="{0D108BD9-81ED-4DB2-BD59-A6C34878D82A}">
                    <a16:rowId xmlns:a16="http://schemas.microsoft.com/office/drawing/2014/main" val="3535247505"/>
                  </a:ext>
                </a:extLst>
              </a:tr>
              <a:tr h="378873">
                <a:tc>
                  <a:txBody>
                    <a:bodyPr/>
                    <a:lstStyle/>
                    <a:p>
                      <a:r>
                        <a:rPr lang="en-US" altLang="zh-CN" sz="2400" dirty="0"/>
                        <a:t>0x2500</a:t>
                      </a:r>
                      <a:endParaRPr lang="zh-CN" altLang="en-US" sz="2400" dirty="0"/>
                    </a:p>
                  </a:txBody>
                  <a:tcPr>
                    <a:solidFill>
                      <a:schemeClr val="accent1"/>
                    </a:solidFill>
                  </a:tcPr>
                </a:tc>
                <a:tc>
                  <a:txBody>
                    <a:bodyPr/>
                    <a:lstStyle/>
                    <a:p>
                      <a:r>
                        <a:rPr lang="en-US" altLang="zh-CN" sz="2400" dirty="0"/>
                        <a:t>Store  ACC</a:t>
                      </a:r>
                      <a:r>
                        <a:rPr lang="zh-CN" altLang="en-US" sz="2400" dirty="0"/>
                        <a:t>，</a:t>
                      </a:r>
                      <a:r>
                        <a:rPr lang="en-US" altLang="zh-CN" sz="2400" dirty="0"/>
                        <a:t>X</a:t>
                      </a:r>
                      <a:endParaRPr lang="zh-CN" altLang="en-US" sz="2400" dirty="0"/>
                    </a:p>
                  </a:txBody>
                  <a:tcPr>
                    <a:solidFill>
                      <a:schemeClr val="accent1"/>
                    </a:solidFill>
                  </a:tcPr>
                </a:tc>
                <a:extLst>
                  <a:ext uri="{0D108BD9-81ED-4DB2-BD59-A6C34878D82A}">
                    <a16:rowId xmlns:a16="http://schemas.microsoft.com/office/drawing/2014/main" val="825278034"/>
                  </a:ext>
                </a:extLst>
              </a:tr>
              <a:tr h="378873">
                <a:tc>
                  <a:txBody>
                    <a:bodyPr/>
                    <a:lstStyle/>
                    <a:p>
                      <a:endParaRPr lang="zh-CN" altLang="en-US" sz="2400" dirty="0"/>
                    </a:p>
                  </a:txBody>
                  <a:tcPr>
                    <a:solidFill>
                      <a:schemeClr val="accent1"/>
                    </a:solidFill>
                  </a:tcPr>
                </a:tc>
                <a:tc>
                  <a:txBody>
                    <a:bodyPr/>
                    <a:lstStyle/>
                    <a:p>
                      <a:endParaRPr lang="zh-CN" altLang="en-US" sz="2400" dirty="0"/>
                    </a:p>
                  </a:txBody>
                  <a:tcPr>
                    <a:solidFill>
                      <a:schemeClr val="accent1"/>
                    </a:solidFill>
                  </a:tcPr>
                </a:tc>
                <a:extLst>
                  <a:ext uri="{0D108BD9-81ED-4DB2-BD59-A6C34878D82A}">
                    <a16:rowId xmlns:a16="http://schemas.microsoft.com/office/drawing/2014/main" val="728939523"/>
                  </a:ext>
                </a:extLst>
              </a:tr>
              <a:tr h="378873">
                <a:tc>
                  <a:txBody>
                    <a:bodyPr/>
                    <a:lstStyle/>
                    <a:p>
                      <a:endParaRPr lang="zh-CN" altLang="en-US" sz="2400" dirty="0"/>
                    </a:p>
                  </a:txBody>
                  <a:tcPr>
                    <a:solidFill>
                      <a:schemeClr val="accent1"/>
                    </a:solidFill>
                  </a:tcPr>
                </a:tc>
                <a:tc>
                  <a:txBody>
                    <a:bodyPr/>
                    <a:lstStyle/>
                    <a:p>
                      <a:endParaRPr lang="zh-CN" altLang="en-US" sz="2400" dirty="0"/>
                    </a:p>
                  </a:txBody>
                  <a:tcPr>
                    <a:solidFill>
                      <a:schemeClr val="accent1"/>
                    </a:solidFill>
                  </a:tcPr>
                </a:tc>
                <a:extLst>
                  <a:ext uri="{0D108BD9-81ED-4DB2-BD59-A6C34878D82A}">
                    <a16:rowId xmlns:a16="http://schemas.microsoft.com/office/drawing/2014/main" val="2962940325"/>
                  </a:ext>
                </a:extLst>
              </a:tr>
              <a:tr h="378873">
                <a:tc>
                  <a:txBody>
                    <a:bodyPr/>
                    <a:lstStyle/>
                    <a:p>
                      <a:r>
                        <a:rPr lang="en-US" altLang="zh-CN" sz="2400" dirty="0"/>
                        <a:t>X</a:t>
                      </a:r>
                      <a:endParaRPr lang="zh-CN" altLang="en-US" sz="2400" dirty="0"/>
                    </a:p>
                  </a:txBody>
                  <a:tcPr>
                    <a:solidFill>
                      <a:schemeClr val="accent1"/>
                    </a:solidFill>
                  </a:tcPr>
                </a:tc>
                <a:tc>
                  <a:txBody>
                    <a:bodyPr/>
                    <a:lstStyle/>
                    <a:p>
                      <a:r>
                        <a:rPr lang="zh-CN" altLang="en-US" sz="2400" dirty="0"/>
                        <a:t>？？？？</a:t>
                      </a:r>
                    </a:p>
                  </a:txBody>
                  <a:tcPr>
                    <a:solidFill>
                      <a:schemeClr val="accent1"/>
                    </a:solidFill>
                  </a:tcPr>
                </a:tc>
                <a:extLst>
                  <a:ext uri="{0D108BD9-81ED-4DB2-BD59-A6C34878D82A}">
                    <a16:rowId xmlns:a16="http://schemas.microsoft.com/office/drawing/2014/main" val="1227632474"/>
                  </a:ext>
                </a:extLst>
              </a:tr>
              <a:tr h="378873">
                <a:tc>
                  <a:txBody>
                    <a:bodyPr/>
                    <a:lstStyle/>
                    <a:p>
                      <a:endParaRPr lang="zh-CN" altLang="en-US" sz="2400" dirty="0"/>
                    </a:p>
                  </a:txBody>
                  <a:tcPr>
                    <a:solidFill>
                      <a:schemeClr val="accent1"/>
                    </a:solidFill>
                  </a:tcPr>
                </a:tc>
                <a:tc>
                  <a:txBody>
                    <a:bodyPr/>
                    <a:lstStyle/>
                    <a:p>
                      <a:endParaRPr lang="zh-CN" altLang="en-US" sz="2400" dirty="0"/>
                    </a:p>
                  </a:txBody>
                  <a:tcPr>
                    <a:solidFill>
                      <a:schemeClr val="accent1"/>
                    </a:solidFill>
                  </a:tcPr>
                </a:tc>
                <a:extLst>
                  <a:ext uri="{0D108BD9-81ED-4DB2-BD59-A6C34878D82A}">
                    <a16:rowId xmlns:a16="http://schemas.microsoft.com/office/drawing/2014/main" val="1977888243"/>
                  </a:ext>
                </a:extLst>
              </a:tr>
            </a:tbl>
          </a:graphicData>
        </a:graphic>
      </p:graphicFrame>
      <p:sp>
        <p:nvSpPr>
          <p:cNvPr id="5" name="Rectangle 9">
            <a:extLst>
              <a:ext uri="{FF2B5EF4-FFF2-40B4-BE49-F238E27FC236}">
                <a16:creationId xmlns:a16="http://schemas.microsoft.com/office/drawing/2014/main" id="{7EB8499E-4A6D-4C08-817E-5DF65815754A}"/>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1.2</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计算机的工作过程</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154716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6FD26DC-A8F5-4D32-8BA8-3617060A3BD4}"/>
              </a:ext>
            </a:extLst>
          </p:cNvPr>
          <p:cNvGrpSpPr>
            <a:grpSpLocks/>
          </p:cNvGrpSpPr>
          <p:nvPr/>
        </p:nvGrpSpPr>
        <p:grpSpPr bwMode="auto">
          <a:xfrm>
            <a:off x="4552950" y="4518025"/>
            <a:ext cx="1085850" cy="519113"/>
            <a:chOff x="2868" y="2846"/>
            <a:chExt cx="684" cy="327"/>
          </a:xfrm>
        </p:grpSpPr>
        <p:sp>
          <p:nvSpPr>
            <p:cNvPr id="29800" name="Freeform 3">
              <a:extLst>
                <a:ext uri="{FF2B5EF4-FFF2-40B4-BE49-F238E27FC236}">
                  <a16:creationId xmlns:a16="http://schemas.microsoft.com/office/drawing/2014/main" id="{CE5416B1-C08F-4357-98E5-C5360BB671E6}"/>
                </a:ext>
              </a:extLst>
            </p:cNvPr>
            <p:cNvSpPr>
              <a:spLocks/>
            </p:cNvSpPr>
            <p:nvPr/>
          </p:nvSpPr>
          <p:spPr bwMode="auto">
            <a:xfrm>
              <a:off x="2868" y="3150"/>
              <a:ext cx="684" cy="1"/>
            </a:xfrm>
            <a:custGeom>
              <a:avLst/>
              <a:gdLst>
                <a:gd name="T0" fmla="*/ 0 w 684"/>
                <a:gd name="T1" fmla="*/ 0 h 1"/>
                <a:gd name="T2" fmla="*/ 684 w 684"/>
                <a:gd name="T3" fmla="*/ 0 h 1"/>
                <a:gd name="T4" fmla="*/ 0 60000 65536"/>
                <a:gd name="T5" fmla="*/ 0 60000 65536"/>
                <a:gd name="T6" fmla="*/ 0 w 684"/>
                <a:gd name="T7" fmla="*/ 0 h 1"/>
                <a:gd name="T8" fmla="*/ 684 w 684"/>
                <a:gd name="T9" fmla="*/ 1 h 1"/>
              </a:gdLst>
              <a:ahLst/>
              <a:cxnLst>
                <a:cxn ang="T4">
                  <a:pos x="T0" y="T1"/>
                </a:cxn>
                <a:cxn ang="T5">
                  <a:pos x="T2" y="T3"/>
                </a:cxn>
              </a:cxnLst>
              <a:rect l="T6" t="T7" r="T8" b="T9"/>
              <a:pathLst>
                <a:path w="684" h="1">
                  <a:moveTo>
                    <a:pt x="0" y="0"/>
                  </a:moveTo>
                  <a:lnTo>
                    <a:pt x="684" y="0"/>
                  </a:lnTo>
                </a:path>
              </a:pathLst>
            </a:custGeom>
            <a:noFill/>
            <a:ln w="28575">
              <a:solidFill>
                <a:schemeClr val="folHlink"/>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801" name="Text Box 4">
              <a:extLst>
                <a:ext uri="{FF2B5EF4-FFF2-40B4-BE49-F238E27FC236}">
                  <a16:creationId xmlns:a16="http://schemas.microsoft.com/office/drawing/2014/main" id="{3717FF17-E985-4BC3-BFB6-5181A7A0B648}"/>
                </a:ext>
              </a:extLst>
            </p:cNvPr>
            <p:cNvSpPr txBox="1">
              <a:spLocks noChangeArrowheads="1"/>
            </p:cNvSpPr>
            <p:nvPr/>
          </p:nvSpPr>
          <p:spPr bwMode="auto">
            <a:xfrm>
              <a:off x="3168" y="284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1</a:t>
              </a:r>
            </a:p>
          </p:txBody>
        </p:sp>
      </p:grpSp>
      <p:grpSp>
        <p:nvGrpSpPr>
          <p:cNvPr id="3" name="Group 5">
            <a:extLst>
              <a:ext uri="{FF2B5EF4-FFF2-40B4-BE49-F238E27FC236}">
                <a16:creationId xmlns:a16="http://schemas.microsoft.com/office/drawing/2014/main" id="{247639F1-F8A1-4F69-A51C-6DFE64B2A5CF}"/>
              </a:ext>
            </a:extLst>
          </p:cNvPr>
          <p:cNvGrpSpPr>
            <a:grpSpLocks/>
          </p:cNvGrpSpPr>
          <p:nvPr/>
        </p:nvGrpSpPr>
        <p:grpSpPr bwMode="auto">
          <a:xfrm>
            <a:off x="5810250" y="3581400"/>
            <a:ext cx="361950" cy="914400"/>
            <a:chOff x="3660" y="2256"/>
            <a:chExt cx="228" cy="576"/>
          </a:xfrm>
        </p:grpSpPr>
        <p:sp>
          <p:nvSpPr>
            <p:cNvPr id="29798" name="Line 6">
              <a:extLst>
                <a:ext uri="{FF2B5EF4-FFF2-40B4-BE49-F238E27FC236}">
                  <a16:creationId xmlns:a16="http://schemas.microsoft.com/office/drawing/2014/main" id="{9CED030C-52D0-4F72-A295-8013565C09C1}"/>
                </a:ext>
              </a:extLst>
            </p:cNvPr>
            <p:cNvSpPr>
              <a:spLocks noChangeShapeType="1"/>
            </p:cNvSpPr>
            <p:nvPr/>
          </p:nvSpPr>
          <p:spPr bwMode="auto">
            <a:xfrm flipV="1">
              <a:off x="3840" y="2256"/>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99" name="Text Box 7">
              <a:extLst>
                <a:ext uri="{FF2B5EF4-FFF2-40B4-BE49-F238E27FC236}">
                  <a16:creationId xmlns:a16="http://schemas.microsoft.com/office/drawing/2014/main" id="{F44D6E52-218D-49C6-A0BA-BD900A546821}"/>
                </a:ext>
              </a:extLst>
            </p:cNvPr>
            <p:cNvSpPr txBox="1">
              <a:spLocks noChangeArrowheads="1"/>
            </p:cNvSpPr>
            <p:nvPr/>
          </p:nvSpPr>
          <p:spPr bwMode="auto">
            <a:xfrm>
              <a:off x="3660"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2</a:t>
              </a:r>
            </a:p>
          </p:txBody>
        </p:sp>
      </p:grpSp>
      <p:grpSp>
        <p:nvGrpSpPr>
          <p:cNvPr id="4" name="Group 8">
            <a:extLst>
              <a:ext uri="{FF2B5EF4-FFF2-40B4-BE49-F238E27FC236}">
                <a16:creationId xmlns:a16="http://schemas.microsoft.com/office/drawing/2014/main" id="{3B857D8F-EEEA-4BA0-91E4-AF7B0CFA6B3A}"/>
              </a:ext>
            </a:extLst>
          </p:cNvPr>
          <p:cNvGrpSpPr>
            <a:grpSpLocks/>
          </p:cNvGrpSpPr>
          <p:nvPr/>
        </p:nvGrpSpPr>
        <p:grpSpPr bwMode="auto">
          <a:xfrm>
            <a:off x="6800850" y="3581400"/>
            <a:ext cx="361950" cy="914400"/>
            <a:chOff x="4284" y="2256"/>
            <a:chExt cx="228" cy="576"/>
          </a:xfrm>
        </p:grpSpPr>
        <p:sp>
          <p:nvSpPr>
            <p:cNvPr id="29796" name="Line 9">
              <a:extLst>
                <a:ext uri="{FF2B5EF4-FFF2-40B4-BE49-F238E27FC236}">
                  <a16:creationId xmlns:a16="http://schemas.microsoft.com/office/drawing/2014/main" id="{2FA7CFB9-58A8-4ECC-BAFA-A1B9838D26B4}"/>
                </a:ext>
              </a:extLst>
            </p:cNvPr>
            <p:cNvSpPr>
              <a:spLocks noChangeShapeType="1"/>
            </p:cNvSpPr>
            <p:nvPr/>
          </p:nvSpPr>
          <p:spPr bwMode="auto">
            <a:xfrm>
              <a:off x="4464" y="2256"/>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97" name="Text Box 10">
              <a:extLst>
                <a:ext uri="{FF2B5EF4-FFF2-40B4-BE49-F238E27FC236}">
                  <a16:creationId xmlns:a16="http://schemas.microsoft.com/office/drawing/2014/main" id="{BBC1E1A2-F9E6-409A-AADF-39D9604C076C}"/>
                </a:ext>
              </a:extLst>
            </p:cNvPr>
            <p:cNvSpPr txBox="1">
              <a:spLocks noChangeArrowheads="1"/>
            </p:cNvSpPr>
            <p:nvPr/>
          </p:nvSpPr>
          <p:spPr bwMode="auto">
            <a:xfrm>
              <a:off x="4284"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3</a:t>
              </a:r>
            </a:p>
          </p:txBody>
        </p:sp>
      </p:grpSp>
      <p:sp>
        <p:nvSpPr>
          <p:cNvPr id="28683" name="Line 11">
            <a:extLst>
              <a:ext uri="{FF2B5EF4-FFF2-40B4-BE49-F238E27FC236}">
                <a16:creationId xmlns:a16="http://schemas.microsoft.com/office/drawing/2014/main" id="{B2921B2B-E49A-4672-9D0A-A4458662BA4C}"/>
              </a:ext>
            </a:extLst>
          </p:cNvPr>
          <p:cNvSpPr>
            <a:spLocks noChangeShapeType="1"/>
          </p:cNvSpPr>
          <p:nvPr/>
        </p:nvSpPr>
        <p:spPr bwMode="auto">
          <a:xfrm flipV="1">
            <a:off x="4038600" y="3124200"/>
            <a:ext cx="0" cy="7620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5" name="Group 12">
            <a:extLst>
              <a:ext uri="{FF2B5EF4-FFF2-40B4-BE49-F238E27FC236}">
                <a16:creationId xmlns:a16="http://schemas.microsoft.com/office/drawing/2014/main" id="{84FEFF19-DD1B-4E45-9A46-9D7DD5BB4ECE}"/>
              </a:ext>
            </a:extLst>
          </p:cNvPr>
          <p:cNvGrpSpPr>
            <a:grpSpLocks/>
          </p:cNvGrpSpPr>
          <p:nvPr/>
        </p:nvGrpSpPr>
        <p:grpSpPr bwMode="auto">
          <a:xfrm>
            <a:off x="3429000" y="2627313"/>
            <a:ext cx="609600" cy="519112"/>
            <a:chOff x="2160" y="1655"/>
            <a:chExt cx="384" cy="327"/>
          </a:xfrm>
        </p:grpSpPr>
        <p:sp>
          <p:nvSpPr>
            <p:cNvPr id="29794" name="Line 13">
              <a:extLst>
                <a:ext uri="{FF2B5EF4-FFF2-40B4-BE49-F238E27FC236}">
                  <a16:creationId xmlns:a16="http://schemas.microsoft.com/office/drawing/2014/main" id="{6FA6D3C5-0AF1-49CA-8D1A-111A5ABBB870}"/>
                </a:ext>
              </a:extLst>
            </p:cNvPr>
            <p:cNvSpPr>
              <a:spLocks noChangeShapeType="1"/>
            </p:cNvSpPr>
            <p:nvPr/>
          </p:nvSpPr>
          <p:spPr bwMode="auto">
            <a:xfrm flipH="1">
              <a:off x="2160" y="1968"/>
              <a:ext cx="384"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95" name="Text Box 14">
              <a:extLst>
                <a:ext uri="{FF2B5EF4-FFF2-40B4-BE49-F238E27FC236}">
                  <a16:creationId xmlns:a16="http://schemas.microsoft.com/office/drawing/2014/main" id="{A3D1B2EE-5D5B-449D-9976-C75857538833}"/>
                </a:ext>
              </a:extLst>
            </p:cNvPr>
            <p:cNvSpPr txBox="1">
              <a:spLocks noChangeArrowheads="1"/>
            </p:cNvSpPr>
            <p:nvPr/>
          </p:nvSpPr>
          <p:spPr bwMode="auto">
            <a:xfrm>
              <a:off x="2238" y="165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5</a:t>
              </a:r>
            </a:p>
          </p:txBody>
        </p:sp>
      </p:grpSp>
      <p:sp>
        <p:nvSpPr>
          <p:cNvPr id="28687" name="Line 15">
            <a:extLst>
              <a:ext uri="{FF2B5EF4-FFF2-40B4-BE49-F238E27FC236}">
                <a16:creationId xmlns:a16="http://schemas.microsoft.com/office/drawing/2014/main" id="{FB46C46D-E5E7-4C75-BA11-4D90950A4262}"/>
              </a:ext>
            </a:extLst>
          </p:cNvPr>
          <p:cNvSpPr>
            <a:spLocks noChangeShapeType="1"/>
          </p:cNvSpPr>
          <p:nvPr/>
        </p:nvSpPr>
        <p:spPr bwMode="auto">
          <a:xfrm>
            <a:off x="5791200" y="3733800"/>
            <a:ext cx="0" cy="762000"/>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 name="Group 16">
            <a:extLst>
              <a:ext uri="{FF2B5EF4-FFF2-40B4-BE49-F238E27FC236}">
                <a16:creationId xmlns:a16="http://schemas.microsoft.com/office/drawing/2014/main" id="{D008B554-AB7E-4BF1-B7F3-A2123B2130E1}"/>
              </a:ext>
            </a:extLst>
          </p:cNvPr>
          <p:cNvGrpSpPr>
            <a:grpSpLocks/>
          </p:cNvGrpSpPr>
          <p:nvPr/>
        </p:nvGrpSpPr>
        <p:grpSpPr bwMode="auto">
          <a:xfrm>
            <a:off x="4267200" y="3236913"/>
            <a:ext cx="1524000" cy="519112"/>
            <a:chOff x="2688" y="2039"/>
            <a:chExt cx="960" cy="327"/>
          </a:xfrm>
        </p:grpSpPr>
        <p:sp>
          <p:nvSpPr>
            <p:cNvPr id="29792" name="Line 17">
              <a:extLst>
                <a:ext uri="{FF2B5EF4-FFF2-40B4-BE49-F238E27FC236}">
                  <a16:creationId xmlns:a16="http://schemas.microsoft.com/office/drawing/2014/main" id="{609F60CE-4E0D-4FF5-AFB1-38E2AC2C952A}"/>
                </a:ext>
              </a:extLst>
            </p:cNvPr>
            <p:cNvSpPr>
              <a:spLocks noChangeShapeType="1"/>
            </p:cNvSpPr>
            <p:nvPr/>
          </p:nvSpPr>
          <p:spPr bwMode="auto">
            <a:xfrm>
              <a:off x="2688" y="2352"/>
              <a:ext cx="96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93" name="Text Box 18">
              <a:extLst>
                <a:ext uri="{FF2B5EF4-FFF2-40B4-BE49-F238E27FC236}">
                  <a16:creationId xmlns:a16="http://schemas.microsoft.com/office/drawing/2014/main" id="{CE3FECA3-9A6E-486D-B566-E366901313F2}"/>
                </a:ext>
              </a:extLst>
            </p:cNvPr>
            <p:cNvSpPr txBox="1">
              <a:spLocks noChangeArrowheads="1"/>
            </p:cNvSpPr>
            <p:nvPr/>
          </p:nvSpPr>
          <p:spPr bwMode="auto">
            <a:xfrm>
              <a:off x="3180" y="20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6</a:t>
              </a:r>
            </a:p>
          </p:txBody>
        </p:sp>
      </p:grpSp>
      <p:grpSp>
        <p:nvGrpSpPr>
          <p:cNvPr id="7" name="Group 19">
            <a:extLst>
              <a:ext uri="{FF2B5EF4-FFF2-40B4-BE49-F238E27FC236}">
                <a16:creationId xmlns:a16="http://schemas.microsoft.com/office/drawing/2014/main" id="{E69D539E-AAC0-4D95-A496-D4640D85CEBE}"/>
              </a:ext>
            </a:extLst>
          </p:cNvPr>
          <p:cNvGrpSpPr>
            <a:grpSpLocks/>
          </p:cNvGrpSpPr>
          <p:nvPr/>
        </p:nvGrpSpPr>
        <p:grpSpPr bwMode="auto">
          <a:xfrm>
            <a:off x="6115050" y="3581400"/>
            <a:ext cx="361950" cy="914400"/>
            <a:chOff x="3852" y="2256"/>
            <a:chExt cx="228" cy="576"/>
          </a:xfrm>
        </p:grpSpPr>
        <p:sp>
          <p:nvSpPr>
            <p:cNvPr id="29790" name="Line 20">
              <a:extLst>
                <a:ext uri="{FF2B5EF4-FFF2-40B4-BE49-F238E27FC236}">
                  <a16:creationId xmlns:a16="http://schemas.microsoft.com/office/drawing/2014/main" id="{C397B197-6154-423F-9B41-CC7DAAF2D5E4}"/>
                </a:ext>
              </a:extLst>
            </p:cNvPr>
            <p:cNvSpPr>
              <a:spLocks noChangeShapeType="1"/>
            </p:cNvSpPr>
            <p:nvPr/>
          </p:nvSpPr>
          <p:spPr bwMode="auto">
            <a:xfrm flipV="1">
              <a:off x="4032" y="2256"/>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91" name="Text Box 21">
              <a:extLst>
                <a:ext uri="{FF2B5EF4-FFF2-40B4-BE49-F238E27FC236}">
                  <a16:creationId xmlns:a16="http://schemas.microsoft.com/office/drawing/2014/main" id="{85BBE621-37A5-40A0-8A81-20D233110B51}"/>
                </a:ext>
              </a:extLst>
            </p:cNvPr>
            <p:cNvSpPr txBox="1">
              <a:spLocks noChangeArrowheads="1"/>
            </p:cNvSpPr>
            <p:nvPr/>
          </p:nvSpPr>
          <p:spPr bwMode="auto">
            <a:xfrm>
              <a:off x="3852"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7</a:t>
              </a:r>
            </a:p>
          </p:txBody>
        </p:sp>
      </p:grpSp>
      <p:grpSp>
        <p:nvGrpSpPr>
          <p:cNvPr id="8" name="Group 22">
            <a:extLst>
              <a:ext uri="{FF2B5EF4-FFF2-40B4-BE49-F238E27FC236}">
                <a16:creationId xmlns:a16="http://schemas.microsoft.com/office/drawing/2014/main" id="{AD7193DA-3E09-4EE1-9928-DC357F294B4F}"/>
              </a:ext>
            </a:extLst>
          </p:cNvPr>
          <p:cNvGrpSpPr>
            <a:grpSpLocks/>
          </p:cNvGrpSpPr>
          <p:nvPr/>
        </p:nvGrpSpPr>
        <p:grpSpPr bwMode="auto">
          <a:xfrm>
            <a:off x="7239000" y="3581400"/>
            <a:ext cx="361950" cy="914400"/>
            <a:chOff x="4560" y="2256"/>
            <a:chExt cx="228" cy="576"/>
          </a:xfrm>
        </p:grpSpPr>
        <p:sp>
          <p:nvSpPr>
            <p:cNvPr id="29788" name="Line 23">
              <a:extLst>
                <a:ext uri="{FF2B5EF4-FFF2-40B4-BE49-F238E27FC236}">
                  <a16:creationId xmlns:a16="http://schemas.microsoft.com/office/drawing/2014/main" id="{621DE850-A595-4655-B1EC-2A2843BA2036}"/>
                </a:ext>
              </a:extLst>
            </p:cNvPr>
            <p:cNvSpPr>
              <a:spLocks noChangeShapeType="1"/>
            </p:cNvSpPr>
            <p:nvPr/>
          </p:nvSpPr>
          <p:spPr bwMode="auto">
            <a:xfrm>
              <a:off x="4752" y="2256"/>
              <a:ext cx="0" cy="576"/>
            </a:xfrm>
            <a:prstGeom prst="line">
              <a:avLst/>
            </a:prstGeom>
            <a:noFill/>
            <a:ln w="28575">
              <a:solidFill>
                <a:schemeClr val="folHlink"/>
              </a:solidFill>
              <a:round/>
              <a:headEnd type="stealth"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89" name="Text Box 24">
              <a:extLst>
                <a:ext uri="{FF2B5EF4-FFF2-40B4-BE49-F238E27FC236}">
                  <a16:creationId xmlns:a16="http://schemas.microsoft.com/office/drawing/2014/main" id="{C3CC3BC6-C519-48FA-884B-04BE5C66534C}"/>
                </a:ext>
              </a:extLst>
            </p:cNvPr>
            <p:cNvSpPr txBox="1">
              <a:spLocks noChangeArrowheads="1"/>
            </p:cNvSpPr>
            <p:nvPr/>
          </p:nvSpPr>
          <p:spPr bwMode="auto">
            <a:xfrm>
              <a:off x="4560" y="23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9</a:t>
              </a:r>
            </a:p>
          </p:txBody>
        </p:sp>
      </p:grpSp>
      <p:sp>
        <p:nvSpPr>
          <p:cNvPr id="28697" name="Line 25">
            <a:extLst>
              <a:ext uri="{FF2B5EF4-FFF2-40B4-BE49-F238E27FC236}">
                <a16:creationId xmlns:a16="http://schemas.microsoft.com/office/drawing/2014/main" id="{BFF082C8-D702-43B8-B391-55FDFF3A9EC8}"/>
              </a:ext>
            </a:extLst>
          </p:cNvPr>
          <p:cNvSpPr>
            <a:spLocks noChangeShapeType="1"/>
          </p:cNvSpPr>
          <p:nvPr/>
        </p:nvSpPr>
        <p:spPr bwMode="auto">
          <a:xfrm flipV="1">
            <a:off x="228600" y="4581126"/>
            <a:ext cx="5480" cy="2048273"/>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Line 26">
            <a:extLst>
              <a:ext uri="{FF2B5EF4-FFF2-40B4-BE49-F238E27FC236}">
                <a16:creationId xmlns:a16="http://schemas.microsoft.com/office/drawing/2014/main" id="{17C90A14-9802-4F4E-871F-1A15C50EF004}"/>
              </a:ext>
            </a:extLst>
          </p:cNvPr>
          <p:cNvSpPr>
            <a:spLocks noChangeShapeType="1"/>
          </p:cNvSpPr>
          <p:nvPr/>
        </p:nvSpPr>
        <p:spPr bwMode="auto">
          <a:xfrm>
            <a:off x="239713" y="4581127"/>
            <a:ext cx="704132" cy="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9" name="Group 27">
            <a:extLst>
              <a:ext uri="{FF2B5EF4-FFF2-40B4-BE49-F238E27FC236}">
                <a16:creationId xmlns:a16="http://schemas.microsoft.com/office/drawing/2014/main" id="{024A7B0E-C066-471B-9CAA-E0941C148B81}"/>
              </a:ext>
            </a:extLst>
          </p:cNvPr>
          <p:cNvGrpSpPr>
            <a:grpSpLocks/>
          </p:cNvGrpSpPr>
          <p:nvPr/>
        </p:nvGrpSpPr>
        <p:grpSpPr bwMode="auto">
          <a:xfrm>
            <a:off x="7772400" y="4724400"/>
            <a:ext cx="304800" cy="1905000"/>
            <a:chOff x="4896" y="2976"/>
            <a:chExt cx="192" cy="1200"/>
          </a:xfrm>
        </p:grpSpPr>
        <p:sp>
          <p:nvSpPr>
            <p:cNvPr id="29786" name="Line 28">
              <a:extLst>
                <a:ext uri="{FF2B5EF4-FFF2-40B4-BE49-F238E27FC236}">
                  <a16:creationId xmlns:a16="http://schemas.microsoft.com/office/drawing/2014/main" id="{E42E6100-7381-41DD-AF31-DAA6B32D088C}"/>
                </a:ext>
              </a:extLst>
            </p:cNvPr>
            <p:cNvSpPr>
              <a:spLocks noChangeShapeType="1"/>
            </p:cNvSpPr>
            <p:nvPr/>
          </p:nvSpPr>
          <p:spPr bwMode="auto">
            <a:xfrm>
              <a:off x="5088" y="2976"/>
              <a:ext cx="0" cy="12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87" name="Line 29">
              <a:extLst>
                <a:ext uri="{FF2B5EF4-FFF2-40B4-BE49-F238E27FC236}">
                  <a16:creationId xmlns:a16="http://schemas.microsoft.com/office/drawing/2014/main" id="{A0D68F65-628E-46DB-AE1D-71A82A8D223B}"/>
                </a:ext>
              </a:extLst>
            </p:cNvPr>
            <p:cNvSpPr>
              <a:spLocks noChangeShapeType="1"/>
            </p:cNvSpPr>
            <p:nvPr/>
          </p:nvSpPr>
          <p:spPr bwMode="auto">
            <a:xfrm flipH="1">
              <a:off x="4896" y="2976"/>
              <a:ext cx="192" cy="0"/>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0" name="Group 30">
            <a:extLst>
              <a:ext uri="{FF2B5EF4-FFF2-40B4-BE49-F238E27FC236}">
                <a16:creationId xmlns:a16="http://schemas.microsoft.com/office/drawing/2014/main" id="{04EFAA8A-2867-425E-86BB-32D146A79971}"/>
              </a:ext>
            </a:extLst>
          </p:cNvPr>
          <p:cNvGrpSpPr>
            <a:grpSpLocks/>
          </p:cNvGrpSpPr>
          <p:nvPr/>
        </p:nvGrpSpPr>
        <p:grpSpPr bwMode="auto">
          <a:xfrm>
            <a:off x="228600" y="6118225"/>
            <a:ext cx="7848600" cy="519113"/>
            <a:chOff x="144" y="3854"/>
            <a:chExt cx="4944" cy="327"/>
          </a:xfrm>
        </p:grpSpPr>
        <p:sp>
          <p:nvSpPr>
            <p:cNvPr id="29783" name="Line 31">
              <a:extLst>
                <a:ext uri="{FF2B5EF4-FFF2-40B4-BE49-F238E27FC236}">
                  <a16:creationId xmlns:a16="http://schemas.microsoft.com/office/drawing/2014/main" id="{D276B006-FF01-43A6-B4C5-B48CD32F8132}"/>
                </a:ext>
              </a:extLst>
            </p:cNvPr>
            <p:cNvSpPr>
              <a:spLocks noChangeShapeType="1"/>
            </p:cNvSpPr>
            <p:nvPr/>
          </p:nvSpPr>
          <p:spPr bwMode="auto">
            <a:xfrm flipH="1">
              <a:off x="2496" y="4176"/>
              <a:ext cx="2592"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84" name="Line 32">
              <a:extLst>
                <a:ext uri="{FF2B5EF4-FFF2-40B4-BE49-F238E27FC236}">
                  <a16:creationId xmlns:a16="http://schemas.microsoft.com/office/drawing/2014/main" id="{168EAD5A-BFD9-4EE7-9BEC-CCC7026D9B63}"/>
                </a:ext>
              </a:extLst>
            </p:cNvPr>
            <p:cNvSpPr>
              <a:spLocks noChangeShapeType="1"/>
            </p:cNvSpPr>
            <p:nvPr/>
          </p:nvSpPr>
          <p:spPr bwMode="auto">
            <a:xfrm flipH="1">
              <a:off x="144" y="4176"/>
              <a:ext cx="240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85" name="Text Box 33">
              <a:extLst>
                <a:ext uri="{FF2B5EF4-FFF2-40B4-BE49-F238E27FC236}">
                  <a16:creationId xmlns:a16="http://schemas.microsoft.com/office/drawing/2014/main" id="{6F323E7B-8D68-44DB-B13C-A86142D6CEA1}"/>
                </a:ext>
              </a:extLst>
            </p:cNvPr>
            <p:cNvSpPr txBox="1">
              <a:spLocks noChangeArrowheads="1"/>
            </p:cNvSpPr>
            <p:nvPr/>
          </p:nvSpPr>
          <p:spPr bwMode="auto">
            <a:xfrm>
              <a:off x="3180" y="38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8</a:t>
              </a:r>
            </a:p>
          </p:txBody>
        </p:sp>
      </p:grpSp>
      <p:grpSp>
        <p:nvGrpSpPr>
          <p:cNvPr id="11" name="Group 35">
            <a:extLst>
              <a:ext uri="{FF2B5EF4-FFF2-40B4-BE49-F238E27FC236}">
                <a16:creationId xmlns:a16="http://schemas.microsoft.com/office/drawing/2014/main" id="{A9660D0A-3CCF-4C89-967D-A6D2636F85AB}"/>
              </a:ext>
            </a:extLst>
          </p:cNvPr>
          <p:cNvGrpSpPr>
            <a:grpSpLocks/>
          </p:cNvGrpSpPr>
          <p:nvPr/>
        </p:nvGrpSpPr>
        <p:grpSpPr bwMode="auto">
          <a:xfrm>
            <a:off x="7772400" y="5029200"/>
            <a:ext cx="76200" cy="685800"/>
            <a:chOff x="4944" y="4944"/>
            <a:chExt cx="48" cy="432"/>
          </a:xfrm>
        </p:grpSpPr>
        <p:sp>
          <p:nvSpPr>
            <p:cNvPr id="29781" name="Line 36">
              <a:extLst>
                <a:ext uri="{FF2B5EF4-FFF2-40B4-BE49-F238E27FC236}">
                  <a16:creationId xmlns:a16="http://schemas.microsoft.com/office/drawing/2014/main" id="{BB27E732-3F88-4E0A-999F-460D07388DFA}"/>
                </a:ext>
              </a:extLst>
            </p:cNvPr>
            <p:cNvSpPr>
              <a:spLocks noChangeShapeType="1"/>
            </p:cNvSpPr>
            <p:nvPr/>
          </p:nvSpPr>
          <p:spPr bwMode="auto">
            <a:xfrm>
              <a:off x="4992" y="4944"/>
              <a:ext cx="0" cy="43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82" name="Line 37">
              <a:extLst>
                <a:ext uri="{FF2B5EF4-FFF2-40B4-BE49-F238E27FC236}">
                  <a16:creationId xmlns:a16="http://schemas.microsoft.com/office/drawing/2014/main" id="{837FDA4F-DD60-4207-AF81-E0FC3A3CC345}"/>
                </a:ext>
              </a:extLst>
            </p:cNvPr>
            <p:cNvSpPr>
              <a:spLocks noChangeShapeType="1"/>
            </p:cNvSpPr>
            <p:nvPr/>
          </p:nvSpPr>
          <p:spPr bwMode="auto">
            <a:xfrm>
              <a:off x="4944" y="4944"/>
              <a:ext cx="48"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38">
            <a:extLst>
              <a:ext uri="{FF2B5EF4-FFF2-40B4-BE49-F238E27FC236}">
                <a16:creationId xmlns:a16="http://schemas.microsoft.com/office/drawing/2014/main" id="{76C743C5-1EF8-4F62-9DE8-E2E2371A49E5}"/>
              </a:ext>
            </a:extLst>
          </p:cNvPr>
          <p:cNvGrpSpPr>
            <a:grpSpLocks/>
          </p:cNvGrpSpPr>
          <p:nvPr/>
        </p:nvGrpSpPr>
        <p:grpSpPr bwMode="auto">
          <a:xfrm>
            <a:off x="3690938" y="5218113"/>
            <a:ext cx="4157662" cy="519112"/>
            <a:chOff x="2325" y="3287"/>
            <a:chExt cx="2619" cy="327"/>
          </a:xfrm>
        </p:grpSpPr>
        <p:sp>
          <p:nvSpPr>
            <p:cNvPr id="29779" name="Text Box 39">
              <a:extLst>
                <a:ext uri="{FF2B5EF4-FFF2-40B4-BE49-F238E27FC236}">
                  <a16:creationId xmlns:a16="http://schemas.microsoft.com/office/drawing/2014/main" id="{2893952D-76EE-49CB-ABA6-64A13928C710}"/>
                </a:ext>
              </a:extLst>
            </p:cNvPr>
            <p:cNvSpPr txBox="1">
              <a:spLocks noChangeArrowheads="1"/>
            </p:cNvSpPr>
            <p:nvPr/>
          </p:nvSpPr>
          <p:spPr bwMode="auto">
            <a:xfrm>
              <a:off x="3168" y="32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4</a:t>
              </a:r>
            </a:p>
          </p:txBody>
        </p:sp>
        <p:sp>
          <p:nvSpPr>
            <p:cNvPr id="29780" name="Freeform 40">
              <a:extLst>
                <a:ext uri="{FF2B5EF4-FFF2-40B4-BE49-F238E27FC236}">
                  <a16:creationId xmlns:a16="http://schemas.microsoft.com/office/drawing/2014/main" id="{44363FC9-5C0C-4F4D-83DE-BB2291A20E97}"/>
                </a:ext>
              </a:extLst>
            </p:cNvPr>
            <p:cNvSpPr>
              <a:spLocks/>
            </p:cNvSpPr>
            <p:nvPr/>
          </p:nvSpPr>
          <p:spPr bwMode="auto">
            <a:xfrm>
              <a:off x="2325" y="3597"/>
              <a:ext cx="2619" cy="3"/>
            </a:xfrm>
            <a:custGeom>
              <a:avLst/>
              <a:gdLst>
                <a:gd name="T0" fmla="*/ 2619 w 2619"/>
                <a:gd name="T1" fmla="*/ 3 h 3"/>
                <a:gd name="T2" fmla="*/ 0 w 2619"/>
                <a:gd name="T3" fmla="*/ 0 h 3"/>
                <a:gd name="T4" fmla="*/ 0 60000 65536"/>
                <a:gd name="T5" fmla="*/ 0 60000 65536"/>
                <a:gd name="T6" fmla="*/ 0 w 2619"/>
                <a:gd name="T7" fmla="*/ 0 h 3"/>
                <a:gd name="T8" fmla="*/ 2619 w 2619"/>
                <a:gd name="T9" fmla="*/ 3 h 3"/>
              </a:gdLst>
              <a:ahLst/>
              <a:cxnLst>
                <a:cxn ang="T4">
                  <a:pos x="T0" y="T1"/>
                </a:cxn>
                <a:cxn ang="T5">
                  <a:pos x="T2" y="T3"/>
                </a:cxn>
              </a:cxnLst>
              <a:rect l="T6" t="T7" r="T8" b="T9"/>
              <a:pathLst>
                <a:path w="2619" h="3">
                  <a:moveTo>
                    <a:pt x="2619" y="3"/>
                  </a:moveTo>
                  <a:lnTo>
                    <a:pt x="0" y="0"/>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9715" name="Rectangle 42">
            <a:extLst>
              <a:ext uri="{FF2B5EF4-FFF2-40B4-BE49-F238E27FC236}">
                <a16:creationId xmlns:a16="http://schemas.microsoft.com/office/drawing/2014/main" id="{8BB8AC7D-8578-446F-895E-41A138ADB535}"/>
              </a:ext>
            </a:extLst>
          </p:cNvPr>
          <p:cNvSpPr>
            <a:spLocks noChangeArrowheads="1"/>
          </p:cNvSpPr>
          <p:nvPr/>
        </p:nvSpPr>
        <p:spPr bwMode="auto">
          <a:xfrm>
            <a:off x="3205163" y="5410200"/>
            <a:ext cx="90963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0701">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15" name="Line 43">
            <a:extLst>
              <a:ext uri="{FF2B5EF4-FFF2-40B4-BE49-F238E27FC236}">
                <a16:creationId xmlns:a16="http://schemas.microsoft.com/office/drawing/2014/main" id="{D67FF2DE-1866-41AB-B368-515400B28444}"/>
              </a:ext>
            </a:extLst>
          </p:cNvPr>
          <p:cNvSpPr>
            <a:spLocks noChangeShapeType="1"/>
          </p:cNvSpPr>
          <p:nvPr/>
        </p:nvSpPr>
        <p:spPr bwMode="auto">
          <a:xfrm>
            <a:off x="3429000" y="3124200"/>
            <a:ext cx="0" cy="304800"/>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16" name="Line 44">
            <a:extLst>
              <a:ext uri="{FF2B5EF4-FFF2-40B4-BE49-F238E27FC236}">
                <a16:creationId xmlns:a16="http://schemas.microsoft.com/office/drawing/2014/main" id="{0B1BA75A-3051-447B-BD88-9EE7991B57C0}"/>
              </a:ext>
            </a:extLst>
          </p:cNvPr>
          <p:cNvSpPr>
            <a:spLocks noChangeShapeType="1"/>
          </p:cNvSpPr>
          <p:nvPr/>
        </p:nvSpPr>
        <p:spPr bwMode="auto">
          <a:xfrm flipV="1">
            <a:off x="4267200" y="3733800"/>
            <a:ext cx="0" cy="1524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3" name="Group 45">
            <a:extLst>
              <a:ext uri="{FF2B5EF4-FFF2-40B4-BE49-F238E27FC236}">
                <a16:creationId xmlns:a16="http://schemas.microsoft.com/office/drawing/2014/main" id="{C2816AAC-AAE9-4F83-8B49-4407D1344D56}"/>
              </a:ext>
            </a:extLst>
          </p:cNvPr>
          <p:cNvGrpSpPr>
            <a:grpSpLocks/>
          </p:cNvGrpSpPr>
          <p:nvPr/>
        </p:nvGrpSpPr>
        <p:grpSpPr bwMode="auto">
          <a:xfrm>
            <a:off x="3706813" y="4114800"/>
            <a:ext cx="152400" cy="1600200"/>
            <a:chOff x="2352" y="2592"/>
            <a:chExt cx="96" cy="1008"/>
          </a:xfrm>
        </p:grpSpPr>
        <p:sp>
          <p:nvSpPr>
            <p:cNvPr id="29777" name="Line 46">
              <a:extLst>
                <a:ext uri="{FF2B5EF4-FFF2-40B4-BE49-F238E27FC236}">
                  <a16:creationId xmlns:a16="http://schemas.microsoft.com/office/drawing/2014/main" id="{672EB422-FDF6-4939-972F-E73B85E1A7A5}"/>
                </a:ext>
              </a:extLst>
            </p:cNvPr>
            <p:cNvSpPr>
              <a:spLocks noChangeShapeType="1"/>
            </p:cNvSpPr>
            <p:nvPr/>
          </p:nvSpPr>
          <p:spPr bwMode="auto">
            <a:xfrm>
              <a:off x="2352" y="2592"/>
              <a:ext cx="96" cy="0"/>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78" name="Line 47">
              <a:extLst>
                <a:ext uri="{FF2B5EF4-FFF2-40B4-BE49-F238E27FC236}">
                  <a16:creationId xmlns:a16="http://schemas.microsoft.com/office/drawing/2014/main" id="{0A7291F0-3AE3-4A60-AE50-2BBBA81B377B}"/>
                </a:ext>
              </a:extLst>
            </p:cNvPr>
            <p:cNvSpPr>
              <a:spLocks noChangeShapeType="1"/>
            </p:cNvSpPr>
            <p:nvPr/>
          </p:nvSpPr>
          <p:spPr bwMode="auto">
            <a:xfrm flipV="1">
              <a:off x="2352" y="2592"/>
              <a:ext cx="0" cy="1008"/>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9719" name="Text Box 48">
            <a:extLst>
              <a:ext uri="{FF2B5EF4-FFF2-40B4-BE49-F238E27FC236}">
                <a16:creationId xmlns:a16="http://schemas.microsoft.com/office/drawing/2014/main" id="{CC4419C1-7585-4553-9752-728FBD47D35B}"/>
              </a:ext>
            </a:extLst>
          </p:cNvPr>
          <p:cNvSpPr txBox="1">
            <a:spLocks noChangeArrowheads="1"/>
          </p:cNvSpPr>
          <p:nvPr/>
        </p:nvSpPr>
        <p:spPr bwMode="auto">
          <a:xfrm>
            <a:off x="381000" y="409575"/>
            <a:ext cx="6629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spcBef>
                <a:spcPct val="20000"/>
              </a:spcBef>
            </a:pPr>
            <a:r>
              <a:rPr lang="zh-CN" altLang="en-US" sz="3600" b="1" dirty="0">
                <a:solidFill>
                  <a:srgbClr val="000000"/>
                </a:solidFill>
                <a:latin typeface="宋体" panose="02010600030101010101" pitchFamily="2" charset="-122"/>
              </a:rPr>
              <a:t>请分析存数指令执行过程？</a:t>
            </a:r>
            <a:endParaRPr kumimoji="1" lang="zh-CN" altLang="en-US" sz="3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nvGrpSpPr>
          <p:cNvPr id="14" name="Group 50">
            <a:extLst>
              <a:ext uri="{FF2B5EF4-FFF2-40B4-BE49-F238E27FC236}">
                <a16:creationId xmlns:a16="http://schemas.microsoft.com/office/drawing/2014/main" id="{3761F7ED-A11F-4490-98F7-B058F49AC0A9}"/>
              </a:ext>
            </a:extLst>
          </p:cNvPr>
          <p:cNvGrpSpPr>
            <a:grpSpLocks/>
          </p:cNvGrpSpPr>
          <p:nvPr/>
        </p:nvGrpSpPr>
        <p:grpSpPr bwMode="auto">
          <a:xfrm>
            <a:off x="458070" y="1866900"/>
            <a:ext cx="8459788" cy="4495800"/>
            <a:chOff x="292" y="1200"/>
            <a:chExt cx="5329" cy="2832"/>
          </a:xfrm>
        </p:grpSpPr>
        <p:sp>
          <p:nvSpPr>
            <p:cNvPr id="29722" name="Rectangle 51">
              <a:extLst>
                <a:ext uri="{FF2B5EF4-FFF2-40B4-BE49-F238E27FC236}">
                  <a16:creationId xmlns:a16="http://schemas.microsoft.com/office/drawing/2014/main" id="{E5835F5F-3118-4F7C-9792-2B258F215D0F}"/>
                </a:ext>
              </a:extLst>
            </p:cNvPr>
            <p:cNvSpPr>
              <a:spLocks noChangeArrowheads="1"/>
            </p:cNvSpPr>
            <p:nvPr/>
          </p:nvSpPr>
          <p:spPr bwMode="auto">
            <a:xfrm>
              <a:off x="1876" y="2246"/>
              <a:ext cx="57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CU</a:t>
              </a:r>
              <a:endPar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723" name="Rectangle 52">
              <a:extLst>
                <a:ext uri="{FF2B5EF4-FFF2-40B4-BE49-F238E27FC236}">
                  <a16:creationId xmlns:a16="http://schemas.microsoft.com/office/drawing/2014/main" id="{981D00DB-3990-40DC-8EEB-2838AB66774E}"/>
                </a:ext>
              </a:extLst>
            </p:cNvPr>
            <p:cNvSpPr>
              <a:spLocks noChangeArrowheads="1"/>
            </p:cNvSpPr>
            <p:nvPr/>
          </p:nvSpPr>
          <p:spPr bwMode="auto">
            <a:xfrm>
              <a:off x="1818" y="2636"/>
              <a:ext cx="5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控制</a:t>
              </a:r>
            </a:p>
          </p:txBody>
        </p:sp>
        <p:sp>
          <p:nvSpPr>
            <p:cNvPr id="29724" name="Rectangle 53">
              <a:extLst>
                <a:ext uri="{FF2B5EF4-FFF2-40B4-BE49-F238E27FC236}">
                  <a16:creationId xmlns:a16="http://schemas.microsoft.com/office/drawing/2014/main" id="{08A50A32-427A-4A85-9E37-892DFE325B17}"/>
                </a:ext>
              </a:extLst>
            </p:cNvPr>
            <p:cNvSpPr>
              <a:spLocks noChangeArrowheads="1"/>
            </p:cNvSpPr>
            <p:nvPr/>
          </p:nvSpPr>
          <p:spPr bwMode="auto">
            <a:xfrm>
              <a:off x="1818" y="3045"/>
              <a:ext cx="52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单元</a:t>
              </a:r>
            </a:p>
          </p:txBody>
        </p:sp>
        <p:grpSp>
          <p:nvGrpSpPr>
            <p:cNvPr id="29725" name="Group 54">
              <a:extLst>
                <a:ext uri="{FF2B5EF4-FFF2-40B4-BE49-F238E27FC236}">
                  <a16:creationId xmlns:a16="http://schemas.microsoft.com/office/drawing/2014/main" id="{0BE936E9-B7FA-443E-B61D-EB435BA1653A}"/>
                </a:ext>
              </a:extLst>
            </p:cNvPr>
            <p:cNvGrpSpPr>
              <a:grpSpLocks/>
            </p:cNvGrpSpPr>
            <p:nvPr/>
          </p:nvGrpSpPr>
          <p:grpSpPr bwMode="auto">
            <a:xfrm>
              <a:off x="292" y="1200"/>
              <a:ext cx="5329" cy="2832"/>
              <a:chOff x="292" y="1200"/>
              <a:chExt cx="5329" cy="2832"/>
            </a:xfrm>
          </p:grpSpPr>
          <p:grpSp>
            <p:nvGrpSpPr>
              <p:cNvPr id="29726" name="Group 55">
                <a:extLst>
                  <a:ext uri="{FF2B5EF4-FFF2-40B4-BE49-F238E27FC236}">
                    <a16:creationId xmlns:a16="http://schemas.microsoft.com/office/drawing/2014/main" id="{3AAB9677-CF22-44AC-BE7E-32B83CAACE3D}"/>
                  </a:ext>
                </a:extLst>
              </p:cNvPr>
              <p:cNvGrpSpPr>
                <a:grpSpLocks/>
              </p:cNvGrpSpPr>
              <p:nvPr/>
            </p:nvGrpSpPr>
            <p:grpSpPr bwMode="auto">
              <a:xfrm>
                <a:off x="3456" y="1200"/>
                <a:ext cx="1584" cy="2832"/>
                <a:chOff x="3456" y="1200"/>
                <a:chExt cx="1584" cy="2832"/>
              </a:xfrm>
            </p:grpSpPr>
            <p:sp>
              <p:nvSpPr>
                <p:cNvPr id="29765" name="Rectangle 56">
                  <a:extLst>
                    <a:ext uri="{FF2B5EF4-FFF2-40B4-BE49-F238E27FC236}">
                      <a16:creationId xmlns:a16="http://schemas.microsoft.com/office/drawing/2014/main" id="{0A868D25-2BCD-4D18-BAF9-41CF9B54E3BF}"/>
                    </a:ext>
                  </a:extLst>
                </p:cNvPr>
                <p:cNvSpPr>
                  <a:spLocks noChangeArrowheads="1"/>
                </p:cNvSpPr>
                <p:nvPr/>
              </p:nvSpPr>
              <p:spPr bwMode="auto">
                <a:xfrm>
                  <a:off x="3456" y="1200"/>
                  <a:ext cx="1584" cy="2832"/>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9766" name="Group 57">
                  <a:extLst>
                    <a:ext uri="{FF2B5EF4-FFF2-40B4-BE49-F238E27FC236}">
                      <a16:creationId xmlns:a16="http://schemas.microsoft.com/office/drawing/2014/main" id="{16E4D65A-9919-4761-BDF1-28FB944881C2}"/>
                    </a:ext>
                  </a:extLst>
                </p:cNvPr>
                <p:cNvGrpSpPr>
                  <a:grpSpLocks/>
                </p:cNvGrpSpPr>
                <p:nvPr/>
              </p:nvGrpSpPr>
              <p:grpSpPr bwMode="auto">
                <a:xfrm>
                  <a:off x="3648" y="3667"/>
                  <a:ext cx="1216" cy="365"/>
                  <a:chOff x="3648" y="3667"/>
                  <a:chExt cx="1216" cy="365"/>
                </a:xfrm>
              </p:grpSpPr>
              <p:sp>
                <p:nvSpPr>
                  <p:cNvPr id="29775" name="Rectangle 58">
                    <a:extLst>
                      <a:ext uri="{FF2B5EF4-FFF2-40B4-BE49-F238E27FC236}">
                        <a16:creationId xmlns:a16="http://schemas.microsoft.com/office/drawing/2014/main" id="{BF19A88F-AA3B-47A5-AB74-C7ED05BDC960}"/>
                      </a:ext>
                    </a:extLst>
                  </p:cNvPr>
                  <p:cNvSpPr>
                    <a:spLocks noChangeArrowheads="1"/>
                  </p:cNvSpPr>
                  <p:nvPr/>
                </p:nvSpPr>
                <p:spPr bwMode="auto">
                  <a:xfrm>
                    <a:off x="3648" y="3667"/>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76" name="Rectangle 59">
                    <a:extLst>
                      <a:ext uri="{FF2B5EF4-FFF2-40B4-BE49-F238E27FC236}">
                        <a16:creationId xmlns:a16="http://schemas.microsoft.com/office/drawing/2014/main" id="{ACE24E45-F881-4453-97A2-FE452ABA3B16}"/>
                      </a:ext>
                    </a:extLst>
                  </p:cNvPr>
                  <p:cNvSpPr>
                    <a:spLocks noChangeArrowheads="1"/>
                  </p:cNvSpPr>
                  <p:nvPr/>
                </p:nvSpPr>
                <p:spPr bwMode="auto">
                  <a:xfrm>
                    <a:off x="3797" y="3686"/>
                    <a:ext cx="10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主存储器</a:t>
                    </a:r>
                  </a:p>
                </p:txBody>
              </p:sp>
            </p:grpSp>
            <p:grpSp>
              <p:nvGrpSpPr>
                <p:cNvPr id="29767" name="Group 60">
                  <a:extLst>
                    <a:ext uri="{FF2B5EF4-FFF2-40B4-BE49-F238E27FC236}">
                      <a16:creationId xmlns:a16="http://schemas.microsoft.com/office/drawing/2014/main" id="{FFF2F72A-90E7-48CD-9E14-73D0E38F56EA}"/>
                    </a:ext>
                  </a:extLst>
                </p:cNvPr>
                <p:cNvGrpSpPr>
                  <a:grpSpLocks/>
                </p:cNvGrpSpPr>
                <p:nvPr/>
              </p:nvGrpSpPr>
              <p:grpSpPr bwMode="auto">
                <a:xfrm>
                  <a:off x="3552" y="2832"/>
                  <a:ext cx="1376" cy="576"/>
                  <a:chOff x="3552" y="2832"/>
                  <a:chExt cx="1376" cy="576"/>
                </a:xfrm>
              </p:grpSpPr>
              <p:sp>
                <p:nvSpPr>
                  <p:cNvPr id="29771" name="Rectangle 61">
                    <a:extLst>
                      <a:ext uri="{FF2B5EF4-FFF2-40B4-BE49-F238E27FC236}">
                        <a16:creationId xmlns:a16="http://schemas.microsoft.com/office/drawing/2014/main" id="{E2AE4991-284D-47B1-8F72-E3915F7CCC88}"/>
                      </a:ext>
                    </a:extLst>
                  </p:cNvPr>
                  <p:cNvSpPr>
                    <a:spLocks noChangeArrowheads="1"/>
                  </p:cNvSpPr>
                  <p:nvPr/>
                </p:nvSpPr>
                <p:spPr bwMode="auto">
                  <a:xfrm>
                    <a:off x="4266" y="2832"/>
                    <a:ext cx="630" cy="576"/>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72" name="Rectangle 62">
                    <a:extLst>
                      <a:ext uri="{FF2B5EF4-FFF2-40B4-BE49-F238E27FC236}">
                        <a16:creationId xmlns:a16="http://schemas.microsoft.com/office/drawing/2014/main" id="{C4066763-B02D-48C6-B3D8-34993DCB76F5}"/>
                      </a:ext>
                    </a:extLst>
                  </p:cNvPr>
                  <p:cNvSpPr>
                    <a:spLocks noChangeArrowheads="1"/>
                  </p:cNvSpPr>
                  <p:nvPr/>
                </p:nvSpPr>
                <p:spPr bwMode="auto">
                  <a:xfrm>
                    <a:off x="4354" y="2985"/>
                    <a:ext cx="57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MDR</a:t>
                    </a:r>
                    <a:endPar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773" name="Rectangle 63">
                    <a:extLst>
                      <a:ext uri="{FF2B5EF4-FFF2-40B4-BE49-F238E27FC236}">
                        <a16:creationId xmlns:a16="http://schemas.microsoft.com/office/drawing/2014/main" id="{FE49D083-44A4-416D-8CEA-C639A616CE40}"/>
                      </a:ext>
                    </a:extLst>
                  </p:cNvPr>
                  <p:cNvSpPr>
                    <a:spLocks noChangeArrowheads="1"/>
                  </p:cNvSpPr>
                  <p:nvPr/>
                </p:nvSpPr>
                <p:spPr bwMode="auto">
                  <a:xfrm>
                    <a:off x="3552" y="2832"/>
                    <a:ext cx="624" cy="576"/>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74" name="Rectangle 64">
                    <a:extLst>
                      <a:ext uri="{FF2B5EF4-FFF2-40B4-BE49-F238E27FC236}">
                        <a16:creationId xmlns:a16="http://schemas.microsoft.com/office/drawing/2014/main" id="{C14C2BAD-FE06-4A39-9D5A-990EB431A61C}"/>
                      </a:ext>
                    </a:extLst>
                  </p:cNvPr>
                  <p:cNvSpPr>
                    <a:spLocks noChangeArrowheads="1"/>
                  </p:cNvSpPr>
                  <p:nvPr/>
                </p:nvSpPr>
                <p:spPr bwMode="auto">
                  <a:xfrm>
                    <a:off x="3631" y="2985"/>
                    <a:ext cx="6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MAR</a:t>
                    </a:r>
                    <a:endPar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grpSp>
              <p:nvGrpSpPr>
                <p:cNvPr id="29768" name="Group 65">
                  <a:extLst>
                    <a:ext uri="{FF2B5EF4-FFF2-40B4-BE49-F238E27FC236}">
                      <a16:creationId xmlns:a16="http://schemas.microsoft.com/office/drawing/2014/main" id="{1AF78006-7D2F-43A6-9A32-8BC3972ACDAE}"/>
                    </a:ext>
                  </a:extLst>
                </p:cNvPr>
                <p:cNvGrpSpPr>
                  <a:grpSpLocks/>
                </p:cNvGrpSpPr>
                <p:nvPr/>
              </p:nvGrpSpPr>
              <p:grpSpPr bwMode="auto">
                <a:xfrm>
                  <a:off x="3552" y="1344"/>
                  <a:ext cx="1392" cy="912"/>
                  <a:chOff x="3552" y="1344"/>
                  <a:chExt cx="1392" cy="912"/>
                </a:xfrm>
              </p:grpSpPr>
              <p:sp>
                <p:nvSpPr>
                  <p:cNvPr id="29769" name="Rectangle 66">
                    <a:extLst>
                      <a:ext uri="{FF2B5EF4-FFF2-40B4-BE49-F238E27FC236}">
                        <a16:creationId xmlns:a16="http://schemas.microsoft.com/office/drawing/2014/main" id="{CE8325E5-271E-43BE-8577-D365682F1A30}"/>
                      </a:ext>
                    </a:extLst>
                  </p:cNvPr>
                  <p:cNvSpPr>
                    <a:spLocks noChangeArrowheads="1"/>
                  </p:cNvSpPr>
                  <p:nvPr/>
                </p:nvSpPr>
                <p:spPr bwMode="auto">
                  <a:xfrm>
                    <a:off x="3552" y="1344"/>
                    <a:ext cx="1392" cy="912"/>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70" name="Text Box 67">
                    <a:extLst>
                      <a:ext uri="{FF2B5EF4-FFF2-40B4-BE49-F238E27FC236}">
                        <a16:creationId xmlns:a16="http://schemas.microsoft.com/office/drawing/2014/main" id="{603D5B7A-D4BF-4F95-AF6F-90CB615D9467}"/>
                      </a:ext>
                    </a:extLst>
                  </p:cNvPr>
                  <p:cNvSpPr txBox="1">
                    <a:spLocks noChangeArrowheads="1"/>
                  </p:cNvSpPr>
                  <p:nvPr/>
                </p:nvSpPr>
                <p:spPr bwMode="auto">
                  <a:xfrm>
                    <a:off x="3820" y="1602"/>
                    <a:ext cx="8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存储体</a:t>
                    </a:r>
                  </a:p>
                </p:txBody>
              </p:sp>
            </p:grpSp>
          </p:grpSp>
          <p:grpSp>
            <p:nvGrpSpPr>
              <p:cNvPr id="29727" name="Group 68">
                <a:extLst>
                  <a:ext uri="{FF2B5EF4-FFF2-40B4-BE49-F238E27FC236}">
                    <a16:creationId xmlns:a16="http://schemas.microsoft.com/office/drawing/2014/main" id="{A532D890-501F-4489-BB5B-56F6C431132B}"/>
                  </a:ext>
                </a:extLst>
              </p:cNvPr>
              <p:cNvGrpSpPr>
                <a:grpSpLocks/>
              </p:cNvGrpSpPr>
              <p:nvPr/>
            </p:nvGrpSpPr>
            <p:grpSpPr bwMode="auto">
              <a:xfrm>
                <a:off x="292" y="1200"/>
                <a:ext cx="2876" cy="2830"/>
                <a:chOff x="292" y="1200"/>
                <a:chExt cx="2876" cy="2830"/>
              </a:xfrm>
            </p:grpSpPr>
            <p:sp>
              <p:nvSpPr>
                <p:cNvPr id="29733" name="Rectangle 69">
                  <a:extLst>
                    <a:ext uri="{FF2B5EF4-FFF2-40B4-BE49-F238E27FC236}">
                      <a16:creationId xmlns:a16="http://schemas.microsoft.com/office/drawing/2014/main" id="{651CB244-8FA7-4051-AAC2-4C6953F03880}"/>
                    </a:ext>
                  </a:extLst>
                </p:cNvPr>
                <p:cNvSpPr>
                  <a:spLocks noChangeArrowheads="1"/>
                </p:cNvSpPr>
                <p:nvPr/>
              </p:nvSpPr>
              <p:spPr bwMode="auto">
                <a:xfrm>
                  <a:off x="292" y="1200"/>
                  <a:ext cx="2828" cy="2830"/>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34" name="Rectangle 70">
                  <a:extLst>
                    <a:ext uri="{FF2B5EF4-FFF2-40B4-BE49-F238E27FC236}">
                      <a16:creationId xmlns:a16="http://schemas.microsoft.com/office/drawing/2014/main" id="{DB5AF649-43D8-4B5A-BAE7-C7CD2BA92AB6}"/>
                    </a:ext>
                  </a:extLst>
                </p:cNvPr>
                <p:cNvSpPr>
                  <a:spLocks noChangeArrowheads="1"/>
                </p:cNvSpPr>
                <p:nvPr/>
              </p:nvSpPr>
              <p:spPr bwMode="auto">
                <a:xfrm>
                  <a:off x="1360" y="1248"/>
                  <a:ext cx="52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CPU</a:t>
                  </a:r>
                  <a:endParaRPr kumimoji="1" lang="en-US"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nvGrpSpPr>
                <p:cNvPr id="29735" name="Group 71">
                  <a:extLst>
                    <a:ext uri="{FF2B5EF4-FFF2-40B4-BE49-F238E27FC236}">
                      <a16:creationId xmlns:a16="http://schemas.microsoft.com/office/drawing/2014/main" id="{491E90EC-6EB1-4208-B1D8-7FA2253A4468}"/>
                    </a:ext>
                  </a:extLst>
                </p:cNvPr>
                <p:cNvGrpSpPr>
                  <a:grpSpLocks/>
                </p:cNvGrpSpPr>
                <p:nvPr/>
              </p:nvGrpSpPr>
              <p:grpSpPr bwMode="auto">
                <a:xfrm>
                  <a:off x="1680" y="1584"/>
                  <a:ext cx="1488" cy="2352"/>
                  <a:chOff x="1680" y="1584"/>
                  <a:chExt cx="1488" cy="2352"/>
                </a:xfrm>
              </p:grpSpPr>
              <p:grpSp>
                <p:nvGrpSpPr>
                  <p:cNvPr id="29753" name="Group 72">
                    <a:extLst>
                      <a:ext uri="{FF2B5EF4-FFF2-40B4-BE49-F238E27FC236}">
                        <a16:creationId xmlns:a16="http://schemas.microsoft.com/office/drawing/2014/main" id="{3A74D3D3-04FD-40B8-BE98-B059E773F34B}"/>
                      </a:ext>
                    </a:extLst>
                  </p:cNvPr>
                  <p:cNvGrpSpPr>
                    <a:grpSpLocks/>
                  </p:cNvGrpSpPr>
                  <p:nvPr/>
                </p:nvGrpSpPr>
                <p:grpSpPr bwMode="auto">
                  <a:xfrm>
                    <a:off x="2427" y="2980"/>
                    <a:ext cx="741" cy="284"/>
                    <a:chOff x="2427" y="2980"/>
                    <a:chExt cx="741" cy="284"/>
                  </a:xfrm>
                </p:grpSpPr>
                <p:sp>
                  <p:nvSpPr>
                    <p:cNvPr id="29763" name="Rectangle 73">
                      <a:extLst>
                        <a:ext uri="{FF2B5EF4-FFF2-40B4-BE49-F238E27FC236}">
                          <a16:creationId xmlns:a16="http://schemas.microsoft.com/office/drawing/2014/main" id="{AABBC207-D89D-47AE-B0F5-9F9E55424FE7}"/>
                        </a:ext>
                      </a:extLst>
                    </p:cNvPr>
                    <p:cNvSpPr>
                      <a:spLocks noChangeArrowheads="1"/>
                    </p:cNvSpPr>
                    <p:nvPr/>
                  </p:nvSpPr>
                  <p:spPr bwMode="auto">
                    <a:xfrm>
                      <a:off x="2427" y="2980"/>
                      <a:ext cx="438" cy="284"/>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64" name="Rectangle 74">
                      <a:extLst>
                        <a:ext uri="{FF2B5EF4-FFF2-40B4-BE49-F238E27FC236}">
                          <a16:creationId xmlns:a16="http://schemas.microsoft.com/office/drawing/2014/main" id="{0BEFE531-FE95-4C43-B529-4B58F1FBB78C}"/>
                        </a:ext>
                      </a:extLst>
                    </p:cNvPr>
                    <p:cNvSpPr>
                      <a:spLocks noChangeArrowheads="1"/>
                    </p:cNvSpPr>
                    <p:nvPr/>
                  </p:nvSpPr>
                  <p:spPr bwMode="auto">
                    <a:xfrm>
                      <a:off x="2511" y="2980"/>
                      <a:ext cx="65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PC</a:t>
                      </a:r>
                      <a:endPar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29754" name="Rectangle 75">
                    <a:extLst>
                      <a:ext uri="{FF2B5EF4-FFF2-40B4-BE49-F238E27FC236}">
                        <a16:creationId xmlns:a16="http://schemas.microsoft.com/office/drawing/2014/main" id="{6C10F5A8-13B1-4B9B-A5EB-FD3A57FB98E7}"/>
                      </a:ext>
                    </a:extLst>
                  </p:cNvPr>
                  <p:cNvSpPr>
                    <a:spLocks noChangeArrowheads="1"/>
                  </p:cNvSpPr>
                  <p:nvPr/>
                </p:nvSpPr>
                <p:spPr bwMode="auto">
                  <a:xfrm>
                    <a:off x="2064" y="3610"/>
                    <a:ext cx="8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控制器</a:t>
                    </a:r>
                  </a:p>
                </p:txBody>
              </p:sp>
              <p:sp>
                <p:nvSpPr>
                  <p:cNvPr id="29755" name="Rectangle 76">
                    <a:extLst>
                      <a:ext uri="{FF2B5EF4-FFF2-40B4-BE49-F238E27FC236}">
                        <a16:creationId xmlns:a16="http://schemas.microsoft.com/office/drawing/2014/main" id="{D1B903E3-68C8-4AA7-915A-7C5B4953102F}"/>
                      </a:ext>
                    </a:extLst>
                  </p:cNvPr>
                  <p:cNvSpPr>
                    <a:spLocks noChangeArrowheads="1"/>
                  </p:cNvSpPr>
                  <p:nvPr/>
                </p:nvSpPr>
                <p:spPr bwMode="auto">
                  <a:xfrm>
                    <a:off x="1778" y="2160"/>
                    <a:ext cx="478" cy="1300"/>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9756" name="Group 77">
                    <a:extLst>
                      <a:ext uri="{FF2B5EF4-FFF2-40B4-BE49-F238E27FC236}">
                        <a16:creationId xmlns:a16="http://schemas.microsoft.com/office/drawing/2014/main" id="{A8D9899D-5974-42DA-939B-302A508E5874}"/>
                      </a:ext>
                    </a:extLst>
                  </p:cNvPr>
                  <p:cNvGrpSpPr>
                    <a:grpSpLocks/>
                  </p:cNvGrpSpPr>
                  <p:nvPr/>
                </p:nvGrpSpPr>
                <p:grpSpPr bwMode="auto">
                  <a:xfrm>
                    <a:off x="2427" y="2453"/>
                    <a:ext cx="693" cy="283"/>
                    <a:chOff x="2427" y="2453"/>
                    <a:chExt cx="693" cy="283"/>
                  </a:xfrm>
                </p:grpSpPr>
                <p:sp>
                  <p:nvSpPr>
                    <p:cNvPr id="29761" name="Rectangle 78">
                      <a:extLst>
                        <a:ext uri="{FF2B5EF4-FFF2-40B4-BE49-F238E27FC236}">
                          <a16:creationId xmlns:a16="http://schemas.microsoft.com/office/drawing/2014/main" id="{8641E589-ACB1-4CD0-9DBB-4160B067F53A}"/>
                        </a:ext>
                      </a:extLst>
                    </p:cNvPr>
                    <p:cNvSpPr>
                      <a:spLocks noChangeArrowheads="1"/>
                    </p:cNvSpPr>
                    <p:nvPr/>
                  </p:nvSpPr>
                  <p:spPr bwMode="auto">
                    <a:xfrm>
                      <a:off x="2427" y="2453"/>
                      <a:ext cx="438" cy="283"/>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62" name="Rectangle 79">
                      <a:extLst>
                        <a:ext uri="{FF2B5EF4-FFF2-40B4-BE49-F238E27FC236}">
                          <a16:creationId xmlns:a16="http://schemas.microsoft.com/office/drawing/2014/main" id="{A78DD32E-202D-4F24-BD3A-F9B1FF6BADCB}"/>
                        </a:ext>
                      </a:extLst>
                    </p:cNvPr>
                    <p:cNvSpPr>
                      <a:spLocks noChangeArrowheads="1"/>
                    </p:cNvSpPr>
                    <p:nvPr/>
                  </p:nvSpPr>
                  <p:spPr bwMode="auto">
                    <a:xfrm>
                      <a:off x="2520" y="2453"/>
                      <a:ext cx="6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a:t>
                      </a:r>
                      <a:endPar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29757" name="Rectangle 80">
                    <a:extLst>
                      <a:ext uri="{FF2B5EF4-FFF2-40B4-BE49-F238E27FC236}">
                        <a16:creationId xmlns:a16="http://schemas.microsoft.com/office/drawing/2014/main" id="{F9828298-4243-4FC5-8F21-45D05D69016C}"/>
                      </a:ext>
                    </a:extLst>
                  </p:cNvPr>
                  <p:cNvSpPr>
                    <a:spLocks noChangeArrowheads="1"/>
                  </p:cNvSpPr>
                  <p:nvPr/>
                </p:nvSpPr>
                <p:spPr bwMode="auto">
                  <a:xfrm>
                    <a:off x="1680" y="1584"/>
                    <a:ext cx="1296" cy="2352"/>
                  </a:xfrm>
                  <a:prstGeom prst="rect">
                    <a:avLst/>
                  </a:prstGeom>
                  <a:noFill/>
                  <a:ln w="28575">
                    <a:solidFill>
                      <a:schemeClr val="folHlink"/>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58" name="Line 81">
                    <a:extLst>
                      <a:ext uri="{FF2B5EF4-FFF2-40B4-BE49-F238E27FC236}">
                        <a16:creationId xmlns:a16="http://schemas.microsoft.com/office/drawing/2014/main" id="{8F99BD7E-ECD3-4390-AF0B-87BA1B4E2ACB}"/>
                      </a:ext>
                    </a:extLst>
                  </p:cNvPr>
                  <p:cNvSpPr>
                    <a:spLocks noChangeShapeType="1"/>
                  </p:cNvSpPr>
                  <p:nvPr/>
                </p:nvSpPr>
                <p:spPr bwMode="auto">
                  <a:xfrm flipV="1">
                    <a:off x="1848" y="1584"/>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59" name="Line 82">
                    <a:extLst>
                      <a:ext uri="{FF2B5EF4-FFF2-40B4-BE49-F238E27FC236}">
                        <a16:creationId xmlns:a16="http://schemas.microsoft.com/office/drawing/2014/main" id="{93580D7F-A4FB-4179-AC25-9C8E7D2EE389}"/>
                      </a:ext>
                    </a:extLst>
                  </p:cNvPr>
                  <p:cNvSpPr>
                    <a:spLocks noChangeShapeType="1"/>
                  </p:cNvSpPr>
                  <p:nvPr/>
                </p:nvSpPr>
                <p:spPr bwMode="auto">
                  <a:xfrm flipV="1">
                    <a:off x="2064" y="1584"/>
                    <a:ext cx="0" cy="576"/>
                  </a:xfrm>
                  <a:prstGeom prst="line">
                    <a:avLst/>
                  </a:prstGeom>
                  <a:noFill/>
                  <a:ln w="2857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60" name="Text Box 83">
                    <a:extLst>
                      <a:ext uri="{FF2B5EF4-FFF2-40B4-BE49-F238E27FC236}">
                        <a16:creationId xmlns:a16="http://schemas.microsoft.com/office/drawing/2014/main" id="{62046B5A-C582-41EA-BA97-6113DE7B041D}"/>
                      </a:ext>
                    </a:extLst>
                  </p:cNvPr>
                  <p:cNvSpPr txBox="1">
                    <a:spLocks noChangeArrowheads="1"/>
                  </p:cNvSpPr>
                  <p:nvPr/>
                </p:nvSpPr>
                <p:spPr bwMode="auto">
                  <a:xfrm>
                    <a:off x="1814" y="175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a:t>
                    </a:r>
                    <a:endParaRPr kumimoji="1" lang="en-US" altLang="zh-CN" sz="2400" b="1" i="0" u="none" strike="noStrike" kern="1200" cap="none" spc="0" normalizeH="0" baseline="0" noProof="0">
                      <a:ln>
                        <a:noFill/>
                      </a:ln>
                      <a:solidFill>
                        <a:srgbClr val="FF3300"/>
                      </a:solidFill>
                      <a:effectLst/>
                      <a:uLnTx/>
                      <a:uFillTx/>
                      <a:latin typeface="宋体" panose="02010600030101010101" pitchFamily="2" charset="-122"/>
                      <a:ea typeface="宋体" panose="02010600030101010101" pitchFamily="2" charset="-122"/>
                      <a:cs typeface="+mn-cs"/>
                    </a:endParaRPr>
                  </a:p>
                </p:txBody>
              </p:sp>
            </p:grpSp>
            <p:grpSp>
              <p:nvGrpSpPr>
                <p:cNvPr id="29736" name="Group 84">
                  <a:extLst>
                    <a:ext uri="{FF2B5EF4-FFF2-40B4-BE49-F238E27FC236}">
                      <a16:creationId xmlns:a16="http://schemas.microsoft.com/office/drawing/2014/main" id="{80BF7DC9-85C2-494A-A044-BEE24F96DB0F}"/>
                    </a:ext>
                  </a:extLst>
                </p:cNvPr>
                <p:cNvGrpSpPr>
                  <a:grpSpLocks/>
                </p:cNvGrpSpPr>
                <p:nvPr/>
              </p:nvGrpSpPr>
              <p:grpSpPr bwMode="auto">
                <a:xfrm>
                  <a:off x="384" y="1584"/>
                  <a:ext cx="1200" cy="2352"/>
                  <a:chOff x="384" y="1584"/>
                  <a:chExt cx="1200" cy="2352"/>
                </a:xfrm>
              </p:grpSpPr>
              <p:sp>
                <p:nvSpPr>
                  <p:cNvPr id="29737" name="Rectangle 85">
                    <a:extLst>
                      <a:ext uri="{FF2B5EF4-FFF2-40B4-BE49-F238E27FC236}">
                        <a16:creationId xmlns:a16="http://schemas.microsoft.com/office/drawing/2014/main" id="{7721ABC8-4936-40F6-81E5-04C6EC0F06DD}"/>
                      </a:ext>
                    </a:extLst>
                  </p:cNvPr>
                  <p:cNvSpPr>
                    <a:spLocks noChangeArrowheads="1"/>
                  </p:cNvSpPr>
                  <p:nvPr/>
                </p:nvSpPr>
                <p:spPr bwMode="auto">
                  <a:xfrm>
                    <a:off x="779" y="3486"/>
                    <a:ext cx="495"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38" name="Rectangle 86">
                    <a:extLst>
                      <a:ext uri="{FF2B5EF4-FFF2-40B4-BE49-F238E27FC236}">
                        <a16:creationId xmlns:a16="http://schemas.microsoft.com/office/drawing/2014/main" id="{CA0E7E86-7F47-4297-AF3C-E329140821BF}"/>
                      </a:ext>
                    </a:extLst>
                  </p:cNvPr>
                  <p:cNvSpPr>
                    <a:spLocks noChangeArrowheads="1"/>
                  </p:cNvSpPr>
                  <p:nvPr/>
                </p:nvSpPr>
                <p:spPr bwMode="auto">
                  <a:xfrm>
                    <a:off x="698" y="3601"/>
                    <a:ext cx="78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运算器</a:t>
                    </a:r>
                  </a:p>
                </p:txBody>
              </p:sp>
              <p:sp>
                <p:nvSpPr>
                  <p:cNvPr id="29741" name="Freeform 89">
                    <a:extLst>
                      <a:ext uri="{FF2B5EF4-FFF2-40B4-BE49-F238E27FC236}">
                        <a16:creationId xmlns:a16="http://schemas.microsoft.com/office/drawing/2014/main" id="{2FDEC28B-A465-4F37-BAFF-5D845380D571}"/>
                      </a:ext>
                    </a:extLst>
                  </p:cNvPr>
                  <p:cNvSpPr>
                    <a:spLocks/>
                  </p:cNvSpPr>
                  <p:nvPr/>
                </p:nvSpPr>
                <p:spPr bwMode="auto">
                  <a:xfrm>
                    <a:off x="772" y="2465"/>
                    <a:ext cx="94" cy="317"/>
                  </a:xfrm>
                  <a:custGeom>
                    <a:avLst/>
                    <a:gdLst>
                      <a:gd name="T0" fmla="*/ 0 w 120"/>
                      <a:gd name="T1" fmla="*/ 86 h 315"/>
                      <a:gd name="T2" fmla="*/ 7 w 120"/>
                      <a:gd name="T3" fmla="*/ 86 h 315"/>
                      <a:gd name="T4" fmla="*/ 7 w 120"/>
                      <a:gd name="T5" fmla="*/ 327 h 315"/>
                      <a:gd name="T6" fmla="*/ 21 w 120"/>
                      <a:gd name="T7" fmla="*/ 327 h 315"/>
                      <a:gd name="T8" fmla="*/ 21 w 120"/>
                      <a:gd name="T9" fmla="*/ 86 h 315"/>
                      <a:gd name="T10" fmla="*/ 27 w 120"/>
                      <a:gd name="T11" fmla="*/ 86 h 315"/>
                      <a:gd name="T12" fmla="*/ 13 w 120"/>
                      <a:gd name="T13" fmla="*/ 0 h 315"/>
                      <a:gd name="T14" fmla="*/ 0 w 120"/>
                      <a:gd name="T15" fmla="*/ 86 h 315"/>
                      <a:gd name="T16" fmla="*/ 0 60000 65536"/>
                      <a:gd name="T17" fmla="*/ 0 60000 65536"/>
                      <a:gd name="T18" fmla="*/ 0 60000 65536"/>
                      <a:gd name="T19" fmla="*/ 0 60000 65536"/>
                      <a:gd name="T20" fmla="*/ 0 60000 65536"/>
                      <a:gd name="T21" fmla="*/ 0 60000 65536"/>
                      <a:gd name="T22" fmla="*/ 0 60000 65536"/>
                      <a:gd name="T23" fmla="*/ 0 60000 65536"/>
                      <a:gd name="T24" fmla="*/ 0 w 120"/>
                      <a:gd name="T25" fmla="*/ 0 h 315"/>
                      <a:gd name="T26" fmla="*/ 120 w 120"/>
                      <a:gd name="T27" fmla="*/ 315 h 3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 h="315">
                        <a:moveTo>
                          <a:pt x="0" y="80"/>
                        </a:moveTo>
                        <a:lnTo>
                          <a:pt x="30" y="80"/>
                        </a:lnTo>
                        <a:lnTo>
                          <a:pt x="30" y="315"/>
                        </a:lnTo>
                        <a:lnTo>
                          <a:pt x="89" y="315"/>
                        </a:lnTo>
                        <a:lnTo>
                          <a:pt x="89" y="80"/>
                        </a:lnTo>
                        <a:lnTo>
                          <a:pt x="120" y="80"/>
                        </a:lnTo>
                        <a:lnTo>
                          <a:pt x="59" y="0"/>
                        </a:lnTo>
                        <a:lnTo>
                          <a:pt x="0" y="80"/>
                        </a:lnTo>
                        <a:close/>
                      </a:path>
                    </a:pathLst>
                  </a:custGeom>
                  <a:noFill/>
                  <a:ln w="158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2" name="Rectangle 90">
                    <a:extLst>
                      <a:ext uri="{FF2B5EF4-FFF2-40B4-BE49-F238E27FC236}">
                        <a16:creationId xmlns:a16="http://schemas.microsoft.com/office/drawing/2014/main" id="{562CEE16-D12C-466A-8246-EF3AC3EE0502}"/>
                      </a:ext>
                    </a:extLst>
                  </p:cNvPr>
                  <p:cNvSpPr>
                    <a:spLocks noChangeArrowheads="1"/>
                  </p:cNvSpPr>
                  <p:nvPr/>
                </p:nvSpPr>
                <p:spPr bwMode="auto">
                  <a:xfrm>
                    <a:off x="598" y="2795"/>
                    <a:ext cx="373" cy="282"/>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3" name="Rectangle 91">
                    <a:extLst>
                      <a:ext uri="{FF2B5EF4-FFF2-40B4-BE49-F238E27FC236}">
                        <a16:creationId xmlns:a16="http://schemas.microsoft.com/office/drawing/2014/main" id="{5BEC3B55-E9B1-4E5E-9975-85EB2F1F6DAF}"/>
                      </a:ext>
                    </a:extLst>
                  </p:cNvPr>
                  <p:cNvSpPr>
                    <a:spLocks noChangeArrowheads="1"/>
                  </p:cNvSpPr>
                  <p:nvPr/>
                </p:nvSpPr>
                <p:spPr bwMode="auto">
                  <a:xfrm>
                    <a:off x="630" y="2837"/>
                    <a:ext cx="5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ACC</a:t>
                    </a:r>
                    <a:endParaRPr kumimoji="1" lang="en-US" altLang="zh-CN" sz="40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744" name="Rectangle 92">
                    <a:extLst>
                      <a:ext uri="{FF2B5EF4-FFF2-40B4-BE49-F238E27FC236}">
                        <a16:creationId xmlns:a16="http://schemas.microsoft.com/office/drawing/2014/main" id="{FD3B1ABB-5259-4910-8E63-8FD488C142F0}"/>
                      </a:ext>
                    </a:extLst>
                  </p:cNvPr>
                  <p:cNvSpPr>
                    <a:spLocks noChangeArrowheads="1"/>
                  </p:cNvSpPr>
                  <p:nvPr/>
                </p:nvSpPr>
                <p:spPr bwMode="auto">
                  <a:xfrm>
                    <a:off x="613" y="2189"/>
                    <a:ext cx="758" cy="281"/>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5" name="Rectangle 93">
                    <a:extLst>
                      <a:ext uri="{FF2B5EF4-FFF2-40B4-BE49-F238E27FC236}">
                        <a16:creationId xmlns:a16="http://schemas.microsoft.com/office/drawing/2014/main" id="{E6CD1BB0-52FC-4BC9-AB72-BCB76E4D6200}"/>
                      </a:ext>
                    </a:extLst>
                  </p:cNvPr>
                  <p:cNvSpPr>
                    <a:spLocks noChangeArrowheads="1"/>
                  </p:cNvSpPr>
                  <p:nvPr/>
                </p:nvSpPr>
                <p:spPr bwMode="auto">
                  <a:xfrm>
                    <a:off x="819" y="2246"/>
                    <a:ext cx="3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ALU</a:t>
                    </a:r>
                    <a:endParaRPr kumimoji="1" lang="en-US" altLang="zh-CN" sz="4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746" name="Rectangle 94">
                    <a:extLst>
                      <a:ext uri="{FF2B5EF4-FFF2-40B4-BE49-F238E27FC236}">
                        <a16:creationId xmlns:a16="http://schemas.microsoft.com/office/drawing/2014/main" id="{A7624A46-3098-4992-B18C-8BC28E460C92}"/>
                      </a:ext>
                    </a:extLst>
                  </p:cNvPr>
                  <p:cNvSpPr>
                    <a:spLocks noChangeArrowheads="1"/>
                  </p:cNvSpPr>
                  <p:nvPr/>
                </p:nvSpPr>
                <p:spPr bwMode="auto">
                  <a:xfrm>
                    <a:off x="1013" y="2798"/>
                    <a:ext cx="373" cy="281"/>
                  </a:xfrm>
                  <a:prstGeom prst="rect">
                    <a:avLst/>
                  </a:prstGeom>
                  <a:noFill/>
                  <a:ln w="20701">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7" name="Rectangle 95">
                    <a:extLst>
                      <a:ext uri="{FF2B5EF4-FFF2-40B4-BE49-F238E27FC236}">
                        <a16:creationId xmlns:a16="http://schemas.microsoft.com/office/drawing/2014/main" id="{CEDE747C-2D4D-485B-94DB-FEBAF3FE77E2}"/>
                      </a:ext>
                    </a:extLst>
                  </p:cNvPr>
                  <p:cNvSpPr>
                    <a:spLocks noChangeArrowheads="1"/>
                  </p:cNvSpPr>
                  <p:nvPr/>
                </p:nvSpPr>
                <p:spPr bwMode="auto">
                  <a:xfrm>
                    <a:off x="1135" y="2852"/>
                    <a:ext cx="26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endParaRPr kumimoji="1" lang="en-US" altLang="zh-CN" sz="4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748" name="Freeform 96">
                    <a:extLst>
                      <a:ext uri="{FF2B5EF4-FFF2-40B4-BE49-F238E27FC236}">
                        <a16:creationId xmlns:a16="http://schemas.microsoft.com/office/drawing/2014/main" id="{DA2B4BAB-6FD8-405E-B330-233759AD252C}"/>
                      </a:ext>
                    </a:extLst>
                  </p:cNvPr>
                  <p:cNvSpPr>
                    <a:spLocks/>
                  </p:cNvSpPr>
                  <p:nvPr/>
                </p:nvSpPr>
                <p:spPr bwMode="auto">
                  <a:xfrm>
                    <a:off x="1146" y="2474"/>
                    <a:ext cx="92" cy="316"/>
                  </a:xfrm>
                  <a:custGeom>
                    <a:avLst/>
                    <a:gdLst>
                      <a:gd name="T0" fmla="*/ 0 w 119"/>
                      <a:gd name="T1" fmla="*/ 83 h 313"/>
                      <a:gd name="T2" fmla="*/ 7 w 119"/>
                      <a:gd name="T3" fmla="*/ 83 h 313"/>
                      <a:gd name="T4" fmla="*/ 7 w 119"/>
                      <a:gd name="T5" fmla="*/ 331 h 313"/>
                      <a:gd name="T6" fmla="*/ 19 w 119"/>
                      <a:gd name="T7" fmla="*/ 331 h 313"/>
                      <a:gd name="T8" fmla="*/ 19 w 119"/>
                      <a:gd name="T9" fmla="*/ 83 h 313"/>
                      <a:gd name="T10" fmla="*/ 26 w 119"/>
                      <a:gd name="T11" fmla="*/ 83 h 313"/>
                      <a:gd name="T12" fmla="*/ 13 w 119"/>
                      <a:gd name="T13" fmla="*/ 0 h 313"/>
                      <a:gd name="T14" fmla="*/ 0 w 119"/>
                      <a:gd name="T15" fmla="*/ 83 h 313"/>
                      <a:gd name="T16" fmla="*/ 0 60000 65536"/>
                      <a:gd name="T17" fmla="*/ 0 60000 65536"/>
                      <a:gd name="T18" fmla="*/ 0 60000 65536"/>
                      <a:gd name="T19" fmla="*/ 0 60000 65536"/>
                      <a:gd name="T20" fmla="*/ 0 60000 65536"/>
                      <a:gd name="T21" fmla="*/ 0 60000 65536"/>
                      <a:gd name="T22" fmla="*/ 0 60000 65536"/>
                      <a:gd name="T23" fmla="*/ 0 60000 65536"/>
                      <a:gd name="T24" fmla="*/ 0 w 119"/>
                      <a:gd name="T25" fmla="*/ 0 h 313"/>
                      <a:gd name="T26" fmla="*/ 119 w 119"/>
                      <a:gd name="T27" fmla="*/ 313 h 3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9" h="313">
                        <a:moveTo>
                          <a:pt x="0" y="77"/>
                        </a:moveTo>
                        <a:lnTo>
                          <a:pt x="30" y="77"/>
                        </a:lnTo>
                        <a:lnTo>
                          <a:pt x="30" y="313"/>
                        </a:lnTo>
                        <a:lnTo>
                          <a:pt x="89" y="313"/>
                        </a:lnTo>
                        <a:lnTo>
                          <a:pt x="89" y="77"/>
                        </a:lnTo>
                        <a:lnTo>
                          <a:pt x="119" y="77"/>
                        </a:lnTo>
                        <a:lnTo>
                          <a:pt x="60" y="0"/>
                        </a:lnTo>
                        <a:lnTo>
                          <a:pt x="0" y="77"/>
                        </a:lnTo>
                        <a:close/>
                      </a:path>
                    </a:pathLst>
                  </a:custGeom>
                  <a:noFill/>
                  <a:ln w="158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9" name="Rectangle 97">
                    <a:extLst>
                      <a:ext uri="{FF2B5EF4-FFF2-40B4-BE49-F238E27FC236}">
                        <a16:creationId xmlns:a16="http://schemas.microsoft.com/office/drawing/2014/main" id="{7ED7F9E1-5B31-4567-97B5-3BA3B0B10867}"/>
                      </a:ext>
                    </a:extLst>
                  </p:cNvPr>
                  <p:cNvSpPr>
                    <a:spLocks noChangeArrowheads="1"/>
                  </p:cNvSpPr>
                  <p:nvPr/>
                </p:nvSpPr>
                <p:spPr bwMode="auto">
                  <a:xfrm>
                    <a:off x="384" y="1584"/>
                    <a:ext cx="1200" cy="2352"/>
                  </a:xfrm>
                  <a:prstGeom prst="rect">
                    <a:avLst/>
                  </a:prstGeom>
                  <a:noFill/>
                  <a:ln w="28575">
                    <a:solidFill>
                      <a:schemeClr val="folHlink"/>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29728" name="Group 101">
                <a:extLst>
                  <a:ext uri="{FF2B5EF4-FFF2-40B4-BE49-F238E27FC236}">
                    <a16:creationId xmlns:a16="http://schemas.microsoft.com/office/drawing/2014/main" id="{A8F15679-545D-4356-910E-E2F94D44276E}"/>
                  </a:ext>
                </a:extLst>
              </p:cNvPr>
              <p:cNvGrpSpPr>
                <a:grpSpLocks/>
              </p:cNvGrpSpPr>
              <p:nvPr/>
            </p:nvGrpSpPr>
            <p:grpSpPr bwMode="auto">
              <a:xfrm>
                <a:off x="5232" y="1200"/>
                <a:ext cx="389" cy="2832"/>
                <a:chOff x="5232" y="1200"/>
                <a:chExt cx="389" cy="2832"/>
              </a:xfrm>
            </p:grpSpPr>
            <p:grpSp>
              <p:nvGrpSpPr>
                <p:cNvPr id="29729" name="Group 102">
                  <a:extLst>
                    <a:ext uri="{FF2B5EF4-FFF2-40B4-BE49-F238E27FC236}">
                      <a16:creationId xmlns:a16="http://schemas.microsoft.com/office/drawing/2014/main" id="{682CB09E-5B0E-4087-BDDE-8E49B6B32E5D}"/>
                    </a:ext>
                  </a:extLst>
                </p:cNvPr>
                <p:cNvGrpSpPr>
                  <a:grpSpLocks/>
                </p:cNvGrpSpPr>
                <p:nvPr/>
              </p:nvGrpSpPr>
              <p:grpSpPr bwMode="auto">
                <a:xfrm>
                  <a:off x="5232" y="1200"/>
                  <a:ext cx="389" cy="2832"/>
                  <a:chOff x="5232" y="1200"/>
                  <a:chExt cx="389" cy="2832"/>
                </a:xfrm>
              </p:grpSpPr>
              <p:sp>
                <p:nvSpPr>
                  <p:cNvPr id="29731" name="Rectangle 103">
                    <a:extLst>
                      <a:ext uri="{FF2B5EF4-FFF2-40B4-BE49-F238E27FC236}">
                        <a16:creationId xmlns:a16="http://schemas.microsoft.com/office/drawing/2014/main" id="{AC662AE6-B9FE-403F-B802-B5BF54BB3BF8}"/>
                      </a:ext>
                    </a:extLst>
                  </p:cNvPr>
                  <p:cNvSpPr>
                    <a:spLocks noChangeArrowheads="1"/>
                  </p:cNvSpPr>
                  <p:nvPr/>
                </p:nvSpPr>
                <p:spPr bwMode="auto">
                  <a:xfrm>
                    <a:off x="5232" y="1200"/>
                    <a:ext cx="389" cy="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32" name="Rectangle 104">
                    <a:extLst>
                      <a:ext uri="{FF2B5EF4-FFF2-40B4-BE49-F238E27FC236}">
                        <a16:creationId xmlns:a16="http://schemas.microsoft.com/office/drawing/2014/main" id="{FCBE9C57-B27F-4EB5-B734-0295B9B5318B}"/>
                      </a:ext>
                    </a:extLst>
                  </p:cNvPr>
                  <p:cNvSpPr>
                    <a:spLocks noChangeArrowheads="1"/>
                  </p:cNvSpPr>
                  <p:nvPr/>
                </p:nvSpPr>
                <p:spPr bwMode="auto">
                  <a:xfrm>
                    <a:off x="5324" y="2341"/>
                    <a:ext cx="243"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I/O</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设</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1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备</a:t>
                    </a:r>
                    <a:endParaRPr kumimoji="1" lang="zh-CN" altLang="en-US" sz="40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29730" name="Rectangle 105">
                  <a:extLst>
                    <a:ext uri="{FF2B5EF4-FFF2-40B4-BE49-F238E27FC236}">
                      <a16:creationId xmlns:a16="http://schemas.microsoft.com/office/drawing/2014/main" id="{CC224E1D-35A4-450D-8F48-49696C8E9073}"/>
                    </a:ext>
                  </a:extLst>
                </p:cNvPr>
                <p:cNvSpPr>
                  <a:spLocks noChangeArrowheads="1"/>
                </p:cNvSpPr>
                <p:nvPr/>
              </p:nvSpPr>
              <p:spPr bwMode="auto">
                <a:xfrm>
                  <a:off x="5232" y="1200"/>
                  <a:ext cx="384" cy="2832"/>
                </a:xfrm>
                <a:prstGeom prst="rect">
                  <a:avLst/>
                </a:pr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pic>
        <p:nvPicPr>
          <p:cNvPr id="16" name="图片 15">
            <a:extLst>
              <a:ext uri="{FF2B5EF4-FFF2-40B4-BE49-F238E27FC236}">
                <a16:creationId xmlns:a16="http://schemas.microsoft.com/office/drawing/2014/main" id="{92C8D71E-6680-44DF-9548-00439648FD1B}"/>
              </a:ext>
            </a:extLst>
          </p:cNvPr>
          <p:cNvPicPr>
            <a:picLocks noChangeAspect="1"/>
          </p:cNvPicPr>
          <p:nvPr/>
        </p:nvPicPr>
        <p:blipFill>
          <a:blip r:embed="rId2"/>
          <a:stretch>
            <a:fillRect/>
          </a:stretch>
        </p:blipFill>
        <p:spPr>
          <a:xfrm>
            <a:off x="729380" y="2635249"/>
            <a:ext cx="872919" cy="28130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lide(from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lide(fromBottom)">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slide(fromTo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strips(downRight)">
                                      <p:cBhvr>
                                        <p:cTn id="31" dur="500"/>
                                        <p:tgtEl>
                                          <p:spTgt spid="11"/>
                                        </p:tgtEl>
                                      </p:cBhvr>
                                    </p:animEffect>
                                  </p:childTnLst>
                                </p:cTn>
                              </p:par>
                            </p:childTnLst>
                          </p:cTn>
                        </p:par>
                        <p:par>
                          <p:cTn id="32" fill="hold">
                            <p:stCondLst>
                              <p:cond delay="500"/>
                            </p:stCondLst>
                            <p:childTnLst>
                              <p:par>
                                <p:cTn id="33" presetID="18" presetClass="entr" presetSubtype="9"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strips(upLeft)">
                                      <p:cBhvr>
                                        <p:cTn id="35" dur="500"/>
                                        <p:tgtEl>
                                          <p:spTgt spid="12"/>
                                        </p:tgtEl>
                                      </p:cBhvr>
                                    </p:animEffect>
                                  </p:childTnLst>
                                </p:cTn>
                              </p:par>
                            </p:childTnLst>
                          </p:cTn>
                        </p:par>
                        <p:par>
                          <p:cTn id="36" fill="hold">
                            <p:stCondLst>
                              <p:cond delay="1000"/>
                            </p:stCondLst>
                            <p:childTnLst>
                              <p:par>
                                <p:cTn id="37" presetID="18" presetClass="entr" presetSubtype="9"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trips(up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28683"/>
                                        </p:tgtEl>
                                        <p:attrNameLst>
                                          <p:attrName>style.visibility</p:attrName>
                                        </p:attrNameLst>
                                      </p:cBhvr>
                                      <p:to>
                                        <p:strVal val="visible"/>
                                      </p:to>
                                    </p:set>
                                    <p:animEffect transition="in" filter="slide(fromBottom)">
                                      <p:cBhvr>
                                        <p:cTn id="44" dur="500"/>
                                        <p:tgtEl>
                                          <p:spTgt spid="28683"/>
                                        </p:tgtEl>
                                      </p:cBhvr>
                                    </p:animEffect>
                                  </p:childTnLst>
                                </p:cTn>
                              </p:par>
                            </p:childTnLst>
                          </p:cTn>
                        </p:par>
                        <p:par>
                          <p:cTn id="45" fill="hold">
                            <p:stCondLst>
                              <p:cond delay="500"/>
                            </p:stCondLst>
                            <p:childTnLst>
                              <p:par>
                                <p:cTn id="46" presetID="18" presetClass="entr" presetSubtype="12"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strips(downLeft)">
                                      <p:cBhvr>
                                        <p:cTn id="48" dur="500"/>
                                        <p:tgtEl>
                                          <p:spTgt spid="5"/>
                                        </p:tgtEl>
                                      </p:cBhvr>
                                    </p:animEffect>
                                  </p:childTnLst>
                                </p:cTn>
                              </p:par>
                            </p:childTnLst>
                          </p:cTn>
                        </p:par>
                        <p:par>
                          <p:cTn id="49" fill="hold">
                            <p:stCondLst>
                              <p:cond delay="1000"/>
                            </p:stCondLst>
                            <p:childTnLst>
                              <p:par>
                                <p:cTn id="50" presetID="18" presetClass="entr" presetSubtype="12" fill="hold" nodeType="afterEffect">
                                  <p:stCondLst>
                                    <p:cond delay="0"/>
                                  </p:stCondLst>
                                  <p:childTnLst>
                                    <p:set>
                                      <p:cBhvr>
                                        <p:cTn id="51" dur="1" fill="hold">
                                          <p:stCondLst>
                                            <p:cond delay="0"/>
                                          </p:stCondLst>
                                        </p:cTn>
                                        <p:tgtEl>
                                          <p:spTgt spid="28715"/>
                                        </p:tgtEl>
                                        <p:attrNameLst>
                                          <p:attrName>style.visibility</p:attrName>
                                        </p:attrNameLst>
                                      </p:cBhvr>
                                      <p:to>
                                        <p:strVal val="visible"/>
                                      </p:to>
                                    </p:set>
                                    <p:animEffect transition="in" filter="strips(downLeft)">
                                      <p:cBhvr>
                                        <p:cTn id="52" dur="500"/>
                                        <p:tgtEl>
                                          <p:spTgt spid="28715"/>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28716"/>
                                        </p:tgtEl>
                                        <p:attrNameLst>
                                          <p:attrName>style.visibility</p:attrName>
                                        </p:attrNameLst>
                                      </p:cBhvr>
                                      <p:to>
                                        <p:strVal val="visible"/>
                                      </p:to>
                                    </p:set>
                                    <p:animEffect transition="in" filter="slide(fromBottom)">
                                      <p:cBhvr>
                                        <p:cTn id="57" dur="500"/>
                                        <p:tgtEl>
                                          <p:spTgt spid="28716"/>
                                        </p:tgtEl>
                                      </p:cBhvr>
                                    </p:animEffect>
                                  </p:childTnLst>
                                </p:cTn>
                              </p:par>
                            </p:childTnLst>
                          </p:cTn>
                        </p:par>
                        <p:par>
                          <p:cTn id="58" fill="hold">
                            <p:stCondLst>
                              <p:cond delay="500"/>
                            </p:stCondLst>
                            <p:childTnLst>
                              <p:par>
                                <p:cTn id="59" presetID="18" presetClass="entr" presetSubtype="6"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strips(downRight)">
                                      <p:cBhvr>
                                        <p:cTn id="61" dur="500"/>
                                        <p:tgtEl>
                                          <p:spTgt spid="6"/>
                                        </p:tgtEl>
                                      </p:cBhvr>
                                    </p:animEffect>
                                  </p:childTnLst>
                                </p:cTn>
                              </p:par>
                            </p:childTnLst>
                          </p:cTn>
                        </p:par>
                        <p:par>
                          <p:cTn id="62" fill="hold">
                            <p:stCondLst>
                              <p:cond delay="1000"/>
                            </p:stCondLst>
                            <p:childTnLst>
                              <p:par>
                                <p:cTn id="63" presetID="18" presetClass="entr" presetSubtype="6" fill="hold" nodeType="afterEffect">
                                  <p:stCondLst>
                                    <p:cond delay="0"/>
                                  </p:stCondLst>
                                  <p:childTnLst>
                                    <p:set>
                                      <p:cBhvr>
                                        <p:cTn id="64" dur="1" fill="hold">
                                          <p:stCondLst>
                                            <p:cond delay="0"/>
                                          </p:stCondLst>
                                        </p:cTn>
                                        <p:tgtEl>
                                          <p:spTgt spid="28687"/>
                                        </p:tgtEl>
                                        <p:attrNameLst>
                                          <p:attrName>style.visibility</p:attrName>
                                        </p:attrNameLst>
                                      </p:cBhvr>
                                      <p:to>
                                        <p:strVal val="visible"/>
                                      </p:to>
                                    </p:set>
                                    <p:animEffect transition="in" filter="strips(downRight)">
                                      <p:cBhvr>
                                        <p:cTn id="65" dur="500"/>
                                        <p:tgtEl>
                                          <p:spTgt spid="28687"/>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4"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slide(fromBottom)">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2" fill="hold" nodeType="clickEffect">
                                  <p:stCondLst>
                                    <p:cond delay="0"/>
                                  </p:stCondLst>
                                  <p:childTnLst>
                                    <p:set>
                                      <p:cBhvr>
                                        <p:cTn id="74" dur="1" fill="hold">
                                          <p:stCondLst>
                                            <p:cond delay="0"/>
                                          </p:stCondLst>
                                        </p:cTn>
                                        <p:tgtEl>
                                          <p:spTgt spid="28698"/>
                                        </p:tgtEl>
                                        <p:attrNameLst>
                                          <p:attrName>style.visibility</p:attrName>
                                        </p:attrNameLst>
                                      </p:cBhvr>
                                      <p:to>
                                        <p:strVal val="visible"/>
                                      </p:to>
                                    </p:set>
                                    <p:animEffect transition="in" filter="slide(fromRight)">
                                      <p:cBhvr>
                                        <p:cTn id="75" dur="500"/>
                                        <p:tgtEl>
                                          <p:spTgt spid="28698"/>
                                        </p:tgtEl>
                                      </p:cBhvr>
                                    </p:animEffect>
                                  </p:childTnLst>
                                </p:cTn>
                              </p:par>
                            </p:childTnLst>
                          </p:cTn>
                        </p:par>
                        <p:par>
                          <p:cTn id="76" fill="hold">
                            <p:stCondLst>
                              <p:cond delay="500"/>
                            </p:stCondLst>
                            <p:childTnLst>
                              <p:par>
                                <p:cTn id="77" presetID="18" presetClass="entr" presetSubtype="6" fill="hold" nodeType="afterEffect">
                                  <p:stCondLst>
                                    <p:cond delay="0"/>
                                  </p:stCondLst>
                                  <p:childTnLst>
                                    <p:set>
                                      <p:cBhvr>
                                        <p:cTn id="78" dur="1" fill="hold">
                                          <p:stCondLst>
                                            <p:cond delay="0"/>
                                          </p:stCondLst>
                                        </p:cTn>
                                        <p:tgtEl>
                                          <p:spTgt spid="28697"/>
                                        </p:tgtEl>
                                        <p:attrNameLst>
                                          <p:attrName>style.visibility</p:attrName>
                                        </p:attrNameLst>
                                      </p:cBhvr>
                                      <p:to>
                                        <p:strVal val="visible"/>
                                      </p:to>
                                    </p:set>
                                    <p:animEffect transition="in" filter="strips(downRight)">
                                      <p:cBhvr>
                                        <p:cTn id="79" dur="500"/>
                                        <p:tgtEl>
                                          <p:spTgt spid="28697"/>
                                        </p:tgtEl>
                                      </p:cBhvr>
                                    </p:animEffect>
                                  </p:childTnLst>
                                </p:cTn>
                              </p:par>
                            </p:childTnLst>
                          </p:cTn>
                        </p:par>
                        <p:par>
                          <p:cTn id="80" fill="hold">
                            <p:stCondLst>
                              <p:cond delay="1000"/>
                            </p:stCondLst>
                            <p:childTnLst>
                              <p:par>
                                <p:cTn id="81" presetID="18" presetClass="entr" presetSubtype="3"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strips(upRight)">
                                      <p:cBhvr>
                                        <p:cTn id="83" dur="500"/>
                                        <p:tgtEl>
                                          <p:spTgt spid="10"/>
                                        </p:tgtEl>
                                      </p:cBhvr>
                                    </p:animEffect>
                                  </p:childTnLst>
                                </p:cTn>
                              </p:par>
                            </p:childTnLst>
                          </p:cTn>
                        </p:par>
                        <p:par>
                          <p:cTn id="84" fill="hold">
                            <p:stCondLst>
                              <p:cond delay="1500"/>
                            </p:stCondLst>
                            <p:childTnLst>
                              <p:par>
                                <p:cTn id="85" presetID="18" presetClass="entr" presetSubtype="9" fill="hold"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strips(upLeft)">
                                      <p:cBhvr>
                                        <p:cTn id="87" dur="5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nodeType="click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slide(fromBottom)">
                                      <p:cBhvr>
                                        <p:cTn id="9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0EF118B-DBC5-4BD0-B2A8-516807DC7E0F}"/>
              </a:ext>
            </a:extLst>
          </p:cNvPr>
          <p:cNvSpPr>
            <a:spLocks noGrp="1" noChangeArrowheads="1"/>
          </p:cNvSpPr>
          <p:nvPr>
            <p:ph type="title"/>
          </p:nvPr>
        </p:nvSpPr>
        <p:spPr>
          <a:xfrm>
            <a:off x="685800" y="152400"/>
            <a:ext cx="8229600" cy="1143000"/>
          </a:xfrm>
        </p:spPr>
        <p:txBody>
          <a:bodyPr/>
          <a:lstStyle/>
          <a:p>
            <a:pPr eaLnBrk="1" hangingPunct="1"/>
            <a:r>
              <a:rPr lang="en-US" altLang="zh-CN" b="1" dirty="0"/>
              <a:t>1.3</a:t>
            </a:r>
            <a:r>
              <a:rPr lang="zh-CN" altLang="en-US" b="1" dirty="0"/>
              <a:t>计算机的性能指标</a:t>
            </a:r>
          </a:p>
        </p:txBody>
      </p:sp>
      <p:sp>
        <p:nvSpPr>
          <p:cNvPr id="30723" name="Text Box 3">
            <a:extLst>
              <a:ext uri="{FF2B5EF4-FFF2-40B4-BE49-F238E27FC236}">
                <a16:creationId xmlns:a16="http://schemas.microsoft.com/office/drawing/2014/main" id="{2D30E307-92B7-46F9-8014-0595F9A74921}"/>
              </a:ext>
            </a:extLst>
          </p:cNvPr>
          <p:cNvSpPr txBox="1">
            <a:spLocks noChangeArrowheads="1"/>
          </p:cNvSpPr>
          <p:nvPr/>
        </p:nvSpPr>
        <p:spPr bwMode="auto">
          <a:xfrm>
            <a:off x="236538" y="1450975"/>
            <a:ext cx="27352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en-US"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zh-CN" altLang="en-US"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机器字长</a:t>
            </a:r>
          </a:p>
        </p:txBody>
      </p:sp>
      <p:sp>
        <p:nvSpPr>
          <p:cNvPr id="30724" name="Text Box 4">
            <a:extLst>
              <a:ext uri="{FF2B5EF4-FFF2-40B4-BE49-F238E27FC236}">
                <a16:creationId xmlns:a16="http://schemas.microsoft.com/office/drawing/2014/main" id="{9BBCB2AF-9B42-4917-BBD5-7F7325AC2B6C}"/>
              </a:ext>
            </a:extLst>
          </p:cNvPr>
          <p:cNvSpPr txBox="1">
            <a:spLocks noChangeArrowheads="1"/>
          </p:cNvSpPr>
          <p:nvPr/>
        </p:nvSpPr>
        <p:spPr bwMode="auto">
          <a:xfrm>
            <a:off x="201613" y="4057650"/>
            <a:ext cx="2922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en-US"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zh-CN" altLang="en-US"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运算速度</a:t>
            </a:r>
          </a:p>
        </p:txBody>
      </p:sp>
      <p:sp>
        <p:nvSpPr>
          <p:cNvPr id="30725" name="AutoShape 5">
            <a:extLst>
              <a:ext uri="{FF2B5EF4-FFF2-40B4-BE49-F238E27FC236}">
                <a16:creationId xmlns:a16="http://schemas.microsoft.com/office/drawing/2014/main" id="{DA057117-9686-441F-A697-BA8529676E4E}"/>
              </a:ext>
            </a:extLst>
          </p:cNvPr>
          <p:cNvSpPr>
            <a:spLocks/>
          </p:cNvSpPr>
          <p:nvPr/>
        </p:nvSpPr>
        <p:spPr bwMode="auto">
          <a:xfrm>
            <a:off x="2438400" y="2971800"/>
            <a:ext cx="228600" cy="3124200"/>
          </a:xfrm>
          <a:prstGeom prst="leftBrace">
            <a:avLst>
              <a:gd name="adj1" fmla="val 113889"/>
              <a:gd name="adj2" fmla="val 45477"/>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6" name="Text Box 6">
            <a:extLst>
              <a:ext uri="{FF2B5EF4-FFF2-40B4-BE49-F238E27FC236}">
                <a16:creationId xmlns:a16="http://schemas.microsoft.com/office/drawing/2014/main" id="{B47A0228-6F0C-402A-B4B6-038C17383FB3}"/>
              </a:ext>
            </a:extLst>
          </p:cNvPr>
          <p:cNvSpPr txBox="1">
            <a:spLocks noChangeArrowheads="1"/>
          </p:cNvSpPr>
          <p:nvPr/>
        </p:nvSpPr>
        <p:spPr bwMode="auto">
          <a:xfrm>
            <a:off x="2667000" y="1347788"/>
            <a:ext cx="575786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CPU</a:t>
            </a:r>
            <a:r>
              <a:rPr kumimoji="1" lang="en-US" altLang="zh-CN"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一次能处理数据的位数</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与</a:t>
            </a:r>
            <a:r>
              <a:rPr kumimoji="1" lang="zh-CN" altLang="en-US"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CPU</a:t>
            </a:r>
            <a:r>
              <a:rPr kumimoji="1" lang="en-US" altLang="zh-CN"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中的</a:t>
            </a:r>
            <a:r>
              <a:rPr kumimoji="1" lang="zh-CN" altLang="en-US"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zh-CN" altLang="en-US" sz="2800" b="1" i="0" u="none" strike="noStrike" kern="1200" cap="none" spc="0" normalizeH="0" baseline="0" noProof="0" dirty="0">
                <a:ln>
                  <a:noFill/>
                </a:ln>
                <a:solidFill>
                  <a:srgbClr val="FF3300"/>
                </a:solidFill>
                <a:effectLst/>
                <a:uLnTx/>
                <a:uFillTx/>
                <a:latin typeface="宋体" panose="02010600030101010101" pitchFamily="2" charset="-122"/>
                <a:ea typeface="宋体" panose="02010600030101010101" pitchFamily="2" charset="-122"/>
                <a:cs typeface="+mn-cs"/>
              </a:rPr>
              <a:t>寄存器位数</a:t>
            </a:r>
            <a:r>
              <a:rPr kumimoji="1" lang="zh-CN" altLang="en-US" sz="1400" b="1" i="0" u="none" strike="noStrike" kern="1200" cap="none" spc="0" normalizeH="0" baseline="0" noProof="0" dirty="0">
                <a:ln>
                  <a:noFill/>
                </a:ln>
                <a:solidFill>
                  <a:srgbClr val="FF3300"/>
                </a:solidFill>
                <a:effectLst/>
                <a:uLnTx/>
                <a:uFillTx/>
                <a:latin typeface="宋体" panose="02010600030101010101" pitchFamily="2" charset="-122"/>
                <a:ea typeface="宋体" panose="02010600030101010101" pitchFamily="2" charset="-122"/>
                <a:cs typeface="+mn-cs"/>
              </a:rPr>
              <a:t> </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有关</a:t>
            </a:r>
          </a:p>
        </p:txBody>
      </p:sp>
      <p:grpSp>
        <p:nvGrpSpPr>
          <p:cNvPr id="2" name="Group 7">
            <a:extLst>
              <a:ext uri="{FF2B5EF4-FFF2-40B4-BE49-F238E27FC236}">
                <a16:creationId xmlns:a16="http://schemas.microsoft.com/office/drawing/2014/main" id="{50EEBC67-9049-40DA-AA55-8509FEACCAA1}"/>
              </a:ext>
            </a:extLst>
          </p:cNvPr>
          <p:cNvGrpSpPr>
            <a:grpSpLocks/>
          </p:cNvGrpSpPr>
          <p:nvPr/>
        </p:nvGrpSpPr>
        <p:grpSpPr bwMode="auto">
          <a:xfrm>
            <a:off x="2667000" y="3162300"/>
            <a:ext cx="4170363" cy="936625"/>
            <a:chOff x="1776" y="1992"/>
            <a:chExt cx="2627" cy="590"/>
          </a:xfrm>
        </p:grpSpPr>
        <p:grpSp>
          <p:nvGrpSpPr>
            <p:cNvPr id="32787" name="Group 8">
              <a:extLst>
                <a:ext uri="{FF2B5EF4-FFF2-40B4-BE49-F238E27FC236}">
                  <a16:creationId xmlns:a16="http://schemas.microsoft.com/office/drawing/2014/main" id="{EBB6D366-5079-479D-BCB5-F252A3AEC2D5}"/>
                </a:ext>
              </a:extLst>
            </p:cNvPr>
            <p:cNvGrpSpPr>
              <a:grpSpLocks/>
            </p:cNvGrpSpPr>
            <p:nvPr/>
          </p:nvGrpSpPr>
          <p:grpSpPr bwMode="auto">
            <a:xfrm>
              <a:off x="2880" y="1992"/>
              <a:ext cx="1523" cy="590"/>
              <a:chOff x="2880" y="1992"/>
              <a:chExt cx="1523" cy="590"/>
            </a:xfrm>
          </p:grpSpPr>
          <p:grpSp>
            <p:nvGrpSpPr>
              <p:cNvPr id="32789" name="Group 9">
                <a:extLst>
                  <a:ext uri="{FF2B5EF4-FFF2-40B4-BE49-F238E27FC236}">
                    <a16:creationId xmlns:a16="http://schemas.microsoft.com/office/drawing/2014/main" id="{B6649690-9107-409F-8736-DF95D1D4C238}"/>
                  </a:ext>
                </a:extLst>
              </p:cNvPr>
              <p:cNvGrpSpPr>
                <a:grpSpLocks/>
              </p:cNvGrpSpPr>
              <p:nvPr/>
            </p:nvGrpSpPr>
            <p:grpSpPr bwMode="auto">
              <a:xfrm>
                <a:off x="2880" y="1992"/>
                <a:ext cx="1523" cy="590"/>
                <a:chOff x="2880" y="1992"/>
                <a:chExt cx="1523" cy="590"/>
              </a:xfrm>
            </p:grpSpPr>
            <p:sp>
              <p:nvSpPr>
                <p:cNvPr id="32791" name="Rectangle 10">
                  <a:extLst>
                    <a:ext uri="{FF2B5EF4-FFF2-40B4-BE49-F238E27FC236}">
                      <a16:creationId xmlns:a16="http://schemas.microsoft.com/office/drawing/2014/main" id="{1887DFC2-F6FC-4625-A045-E637DDC1FF17}"/>
                    </a:ext>
                  </a:extLst>
                </p:cNvPr>
                <p:cNvSpPr>
                  <a:spLocks noChangeArrowheads="1"/>
                </p:cNvSpPr>
                <p:nvPr/>
              </p:nvSpPr>
              <p:spPr bwMode="auto">
                <a:xfrm>
                  <a:off x="3271" y="2128"/>
                  <a:ext cx="38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a:t>
                  </a:r>
                  <a:endParaRPr kumimoji="1" lang="en-US"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32792" name="Rectangle 11">
                  <a:extLst>
                    <a:ext uri="{FF2B5EF4-FFF2-40B4-BE49-F238E27FC236}">
                      <a16:creationId xmlns:a16="http://schemas.microsoft.com/office/drawing/2014/main" id="{6FA7D6A5-9D23-4CF5-978D-F20531CC2428}"/>
                    </a:ext>
                  </a:extLst>
                </p:cNvPr>
                <p:cNvSpPr>
                  <a:spLocks noChangeArrowheads="1"/>
                </p:cNvSpPr>
                <p:nvPr/>
              </p:nvSpPr>
              <p:spPr bwMode="auto">
                <a:xfrm>
                  <a:off x="3570" y="1992"/>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a:t>
                  </a:r>
                  <a:endParaRPr kumimoji="1" lang="en-US" altLang="zh-CN" sz="2400" b="1" i="1"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32793" name="Rectangle 12">
                  <a:extLst>
                    <a:ext uri="{FF2B5EF4-FFF2-40B4-BE49-F238E27FC236}">
                      <a16:creationId xmlns:a16="http://schemas.microsoft.com/office/drawing/2014/main" id="{458675ED-0C87-4BF7-926E-96C6B3BC7E1C}"/>
                    </a:ext>
                  </a:extLst>
                </p:cNvPr>
                <p:cNvSpPr>
                  <a:spLocks noChangeArrowheads="1"/>
                </p:cNvSpPr>
                <p:nvPr/>
              </p:nvSpPr>
              <p:spPr bwMode="auto">
                <a:xfrm>
                  <a:off x="3489" y="2352"/>
                  <a:ext cx="59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0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32794" name="Rectangle 13">
                  <a:extLst>
                    <a:ext uri="{FF2B5EF4-FFF2-40B4-BE49-F238E27FC236}">
                      <a16:creationId xmlns:a16="http://schemas.microsoft.com/office/drawing/2014/main" id="{12CEE104-8A38-47A1-8999-1DA8D1BF0625}"/>
                    </a:ext>
                  </a:extLst>
                </p:cNvPr>
                <p:cNvSpPr>
                  <a:spLocks noChangeArrowheads="1"/>
                </p:cNvSpPr>
                <p:nvPr/>
              </p:nvSpPr>
              <p:spPr bwMode="auto">
                <a:xfrm>
                  <a:off x="3799" y="2145"/>
                  <a:ext cx="60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1" lang="en-US" altLang="zh-CN" sz="32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1" lang="en-US" altLang="zh-CN" sz="32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3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a:t>
                  </a:r>
                  <a:r>
                    <a:rPr kumimoji="1" lang="en-US" altLang="zh-CN" sz="3200" b="1" i="1"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i</a:t>
                  </a:r>
                </a:p>
              </p:txBody>
            </p:sp>
            <p:sp>
              <p:nvSpPr>
                <p:cNvPr id="32795" name="Rectangle 14">
                  <a:extLst>
                    <a:ext uri="{FF2B5EF4-FFF2-40B4-BE49-F238E27FC236}">
                      <a16:creationId xmlns:a16="http://schemas.microsoft.com/office/drawing/2014/main" id="{90080F2A-8F57-45AE-AFCE-5485568D8B06}"/>
                    </a:ext>
                  </a:extLst>
                </p:cNvPr>
                <p:cNvSpPr>
                  <a:spLocks noChangeArrowheads="1"/>
                </p:cNvSpPr>
                <p:nvPr/>
              </p:nvSpPr>
              <p:spPr bwMode="auto">
                <a:xfrm>
                  <a:off x="2880" y="2145"/>
                  <a:ext cx="583"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a:t>
                  </a:r>
                  <a:r>
                    <a:rPr kumimoji="1" lang="en-US" altLang="zh-CN" sz="28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M</a:t>
                  </a:r>
                </a:p>
              </p:txBody>
            </p:sp>
          </p:grpSp>
          <p:sp>
            <p:nvSpPr>
              <p:cNvPr id="32790" name="Rectangle 15">
                <a:extLst>
                  <a:ext uri="{FF2B5EF4-FFF2-40B4-BE49-F238E27FC236}">
                    <a16:creationId xmlns:a16="http://schemas.microsoft.com/office/drawing/2014/main" id="{4944191C-349B-4FEA-A175-387E83CFE545}"/>
                  </a:ext>
                </a:extLst>
              </p:cNvPr>
              <p:cNvSpPr>
                <a:spLocks noChangeArrowheads="1"/>
              </p:cNvSpPr>
              <p:nvPr/>
            </p:nvSpPr>
            <p:spPr bwMode="auto">
              <a:xfrm>
                <a:off x="3497" y="2150"/>
                <a:ext cx="25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Symbol" panose="05050102010706020507" pitchFamily="18" charset="2"/>
                    <a:ea typeface="宋体" panose="02010600030101010101" pitchFamily="2" charset="-122"/>
                    <a:cs typeface="+mn-cs"/>
                  </a:rPr>
                  <a:t>∑</a:t>
                </a:r>
                <a:endParaRPr kumimoji="1" lang="en-US"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32788" name="Text Box 16">
              <a:extLst>
                <a:ext uri="{FF2B5EF4-FFF2-40B4-BE49-F238E27FC236}">
                  <a16:creationId xmlns:a16="http://schemas.microsoft.com/office/drawing/2014/main" id="{765FE96F-3DAF-43F7-948A-CE0444A1FC91}"/>
                </a:ext>
              </a:extLst>
            </p:cNvPr>
            <p:cNvSpPr txBox="1">
              <a:spLocks noChangeArrowheads="1"/>
            </p:cNvSpPr>
            <p:nvPr/>
          </p:nvSpPr>
          <p:spPr bwMode="auto">
            <a:xfrm>
              <a:off x="1776" y="2141"/>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吉普森法</a:t>
              </a:r>
            </a:p>
          </p:txBody>
        </p:sp>
      </p:grpSp>
      <p:sp>
        <p:nvSpPr>
          <p:cNvPr id="30737" name="Text Box 17">
            <a:extLst>
              <a:ext uri="{FF2B5EF4-FFF2-40B4-BE49-F238E27FC236}">
                <a16:creationId xmlns:a16="http://schemas.microsoft.com/office/drawing/2014/main" id="{71958C87-A2A4-43F9-9901-FB699E4C4C0D}"/>
              </a:ext>
            </a:extLst>
          </p:cNvPr>
          <p:cNvSpPr txBox="1">
            <a:spLocks noChangeArrowheads="1"/>
          </p:cNvSpPr>
          <p:nvPr/>
        </p:nvSpPr>
        <p:spPr bwMode="auto">
          <a:xfrm>
            <a:off x="2667000" y="2667000"/>
            <a:ext cx="226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主频</a:t>
            </a:r>
          </a:p>
        </p:txBody>
      </p:sp>
      <p:grpSp>
        <p:nvGrpSpPr>
          <p:cNvPr id="5" name="Group 18">
            <a:extLst>
              <a:ext uri="{FF2B5EF4-FFF2-40B4-BE49-F238E27FC236}">
                <a16:creationId xmlns:a16="http://schemas.microsoft.com/office/drawing/2014/main" id="{44EA1C2A-6E80-4E10-809E-D026DA9CB6AB}"/>
              </a:ext>
            </a:extLst>
          </p:cNvPr>
          <p:cNvGrpSpPr>
            <a:grpSpLocks/>
          </p:cNvGrpSpPr>
          <p:nvPr/>
        </p:nvGrpSpPr>
        <p:grpSpPr bwMode="auto">
          <a:xfrm>
            <a:off x="2686050" y="4130675"/>
            <a:ext cx="5924550" cy="579438"/>
            <a:chOff x="1692" y="2602"/>
            <a:chExt cx="3732" cy="365"/>
          </a:xfrm>
        </p:grpSpPr>
        <p:sp>
          <p:nvSpPr>
            <p:cNvPr id="32785" name="Text Box 19">
              <a:extLst>
                <a:ext uri="{FF2B5EF4-FFF2-40B4-BE49-F238E27FC236}">
                  <a16:creationId xmlns:a16="http://schemas.microsoft.com/office/drawing/2014/main" id="{2028BD1A-5791-4550-BBE9-5F61798454CD}"/>
                </a:ext>
              </a:extLst>
            </p:cNvPr>
            <p:cNvSpPr txBox="1">
              <a:spLocks noChangeArrowheads="1"/>
            </p:cNvSpPr>
            <p:nvPr/>
          </p:nvSpPr>
          <p:spPr bwMode="auto">
            <a:xfrm>
              <a:off x="2618" y="2617"/>
              <a:ext cx="28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每秒执行百万条指令</a:t>
              </a:r>
            </a:p>
          </p:txBody>
        </p:sp>
        <p:sp>
          <p:nvSpPr>
            <p:cNvPr id="32786" name="Text Box 20">
              <a:extLst>
                <a:ext uri="{FF2B5EF4-FFF2-40B4-BE49-F238E27FC236}">
                  <a16:creationId xmlns:a16="http://schemas.microsoft.com/office/drawing/2014/main" id="{3D4B3511-5DC9-48CA-9678-7C3D0388F2A6}"/>
                </a:ext>
              </a:extLst>
            </p:cNvPr>
            <p:cNvSpPr txBox="1">
              <a:spLocks noChangeArrowheads="1"/>
            </p:cNvSpPr>
            <p:nvPr/>
          </p:nvSpPr>
          <p:spPr bwMode="auto">
            <a:xfrm>
              <a:off x="1692" y="2602"/>
              <a:ext cx="8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MIPS</a:t>
              </a:r>
            </a:p>
          </p:txBody>
        </p:sp>
      </p:grpSp>
      <p:grpSp>
        <p:nvGrpSpPr>
          <p:cNvPr id="6" name="Group 21">
            <a:extLst>
              <a:ext uri="{FF2B5EF4-FFF2-40B4-BE49-F238E27FC236}">
                <a16:creationId xmlns:a16="http://schemas.microsoft.com/office/drawing/2014/main" id="{1D32F5B6-066E-440A-8E89-24F77CE136EE}"/>
              </a:ext>
            </a:extLst>
          </p:cNvPr>
          <p:cNvGrpSpPr>
            <a:grpSpLocks/>
          </p:cNvGrpSpPr>
          <p:nvPr/>
        </p:nvGrpSpPr>
        <p:grpSpPr bwMode="auto">
          <a:xfrm>
            <a:off x="2641600" y="4922838"/>
            <a:ext cx="6361113" cy="625475"/>
            <a:chOff x="1771" y="3129"/>
            <a:chExt cx="4007" cy="394"/>
          </a:xfrm>
        </p:grpSpPr>
        <p:sp>
          <p:nvSpPr>
            <p:cNvPr id="32783" name="Text Box 22">
              <a:extLst>
                <a:ext uri="{FF2B5EF4-FFF2-40B4-BE49-F238E27FC236}">
                  <a16:creationId xmlns:a16="http://schemas.microsoft.com/office/drawing/2014/main" id="{6176684E-0573-4784-A423-54A5235492FE}"/>
                </a:ext>
              </a:extLst>
            </p:cNvPr>
            <p:cNvSpPr txBox="1">
              <a:spLocks noChangeArrowheads="1"/>
            </p:cNvSpPr>
            <p:nvPr/>
          </p:nvSpPr>
          <p:spPr bwMode="auto">
            <a:xfrm>
              <a:off x="2724" y="3129"/>
              <a:ext cx="30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执行一条指令所需时钟周期数</a:t>
              </a:r>
            </a:p>
          </p:txBody>
        </p:sp>
        <p:sp>
          <p:nvSpPr>
            <p:cNvPr id="32784" name="Text Box 23">
              <a:extLst>
                <a:ext uri="{FF2B5EF4-FFF2-40B4-BE49-F238E27FC236}">
                  <a16:creationId xmlns:a16="http://schemas.microsoft.com/office/drawing/2014/main" id="{31D2E556-3E54-470C-AE63-261CEC7D4711}"/>
                </a:ext>
              </a:extLst>
            </p:cNvPr>
            <p:cNvSpPr txBox="1">
              <a:spLocks noChangeArrowheads="1"/>
            </p:cNvSpPr>
            <p:nvPr/>
          </p:nvSpPr>
          <p:spPr bwMode="auto">
            <a:xfrm>
              <a:off x="1771" y="3158"/>
              <a:ext cx="55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CPI</a:t>
              </a:r>
            </a:p>
          </p:txBody>
        </p:sp>
      </p:grpSp>
      <p:grpSp>
        <p:nvGrpSpPr>
          <p:cNvPr id="7" name="Group 24">
            <a:extLst>
              <a:ext uri="{FF2B5EF4-FFF2-40B4-BE49-F238E27FC236}">
                <a16:creationId xmlns:a16="http://schemas.microsoft.com/office/drawing/2014/main" id="{BFC74D5F-F035-4E0F-89F3-FC4C42DAB912}"/>
              </a:ext>
            </a:extLst>
          </p:cNvPr>
          <p:cNvGrpSpPr>
            <a:grpSpLocks/>
          </p:cNvGrpSpPr>
          <p:nvPr/>
        </p:nvGrpSpPr>
        <p:grpSpPr bwMode="auto">
          <a:xfrm>
            <a:off x="2686050" y="5735638"/>
            <a:ext cx="5695950" cy="588962"/>
            <a:chOff x="1692" y="3613"/>
            <a:chExt cx="3588" cy="371"/>
          </a:xfrm>
        </p:grpSpPr>
        <p:sp>
          <p:nvSpPr>
            <p:cNvPr id="32781" name="Text Box 25">
              <a:extLst>
                <a:ext uri="{FF2B5EF4-FFF2-40B4-BE49-F238E27FC236}">
                  <a16:creationId xmlns:a16="http://schemas.microsoft.com/office/drawing/2014/main" id="{F8788105-220D-4E29-B7DB-D42AE9816633}"/>
                </a:ext>
              </a:extLst>
            </p:cNvPr>
            <p:cNvSpPr txBox="1">
              <a:spLocks noChangeArrowheads="1"/>
            </p:cNvSpPr>
            <p:nvPr/>
          </p:nvSpPr>
          <p:spPr bwMode="auto">
            <a:xfrm>
              <a:off x="2610" y="3657"/>
              <a:ext cx="26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每秒浮点运算次数</a:t>
              </a:r>
            </a:p>
          </p:txBody>
        </p:sp>
        <p:sp>
          <p:nvSpPr>
            <p:cNvPr id="32782" name="Text Box 26">
              <a:extLst>
                <a:ext uri="{FF2B5EF4-FFF2-40B4-BE49-F238E27FC236}">
                  <a16:creationId xmlns:a16="http://schemas.microsoft.com/office/drawing/2014/main" id="{5FFA338E-AD2C-4CDA-870A-5234AFAA6932}"/>
                </a:ext>
              </a:extLst>
            </p:cNvPr>
            <p:cNvSpPr txBox="1">
              <a:spLocks noChangeArrowheads="1"/>
            </p:cNvSpPr>
            <p:nvPr/>
          </p:nvSpPr>
          <p:spPr bwMode="auto">
            <a:xfrm>
              <a:off x="1692" y="3613"/>
              <a:ext cx="10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FLOPS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blinds(horizontal)">
                                      <p:cBhvr>
                                        <p:cTn id="7" dur="500"/>
                                        <p:tgtEl>
                                          <p:spTgt spid="30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6"/>
                                        </p:tgtEl>
                                        <p:attrNameLst>
                                          <p:attrName>style.visibility</p:attrName>
                                        </p:attrNameLst>
                                      </p:cBhvr>
                                      <p:to>
                                        <p:strVal val="visible"/>
                                      </p:to>
                                    </p:set>
                                    <p:animEffect transition="in" filter="blinds(horizontal)">
                                      <p:cBhvr>
                                        <p:cTn id="12" dur="500"/>
                                        <p:tgtEl>
                                          <p:spTgt spid="307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24"/>
                                        </p:tgtEl>
                                        <p:attrNameLst>
                                          <p:attrName>style.visibility</p:attrName>
                                        </p:attrNameLst>
                                      </p:cBhvr>
                                      <p:to>
                                        <p:strVal val="visible"/>
                                      </p:to>
                                    </p:set>
                                    <p:animEffect transition="in" filter="blinds(horizontal)">
                                      <p:cBhvr>
                                        <p:cTn id="17" dur="500"/>
                                        <p:tgtEl>
                                          <p:spTgt spid="30724"/>
                                        </p:tgtEl>
                                      </p:cBhvr>
                                    </p:animEffect>
                                  </p:childTnLst>
                                </p:cTn>
                              </p:par>
                            </p:childTnLst>
                          </p:cTn>
                        </p:par>
                        <p:par>
                          <p:cTn id="18" fill="hold" nodeType="afterGroup">
                            <p:stCondLst>
                              <p:cond delay="500"/>
                            </p:stCondLst>
                            <p:childTnLst>
                              <p:par>
                                <p:cTn id="19" presetID="16" presetClass="entr" presetSubtype="42" fill="hold" grpId="0" nodeType="afterEffect">
                                  <p:stCondLst>
                                    <p:cond delay="0"/>
                                  </p:stCondLst>
                                  <p:childTnLst>
                                    <p:set>
                                      <p:cBhvr>
                                        <p:cTn id="20" dur="1" fill="hold">
                                          <p:stCondLst>
                                            <p:cond delay="0"/>
                                          </p:stCondLst>
                                        </p:cTn>
                                        <p:tgtEl>
                                          <p:spTgt spid="30725"/>
                                        </p:tgtEl>
                                        <p:attrNameLst>
                                          <p:attrName>style.visibility</p:attrName>
                                        </p:attrNameLst>
                                      </p:cBhvr>
                                      <p:to>
                                        <p:strVal val="visible"/>
                                      </p:to>
                                    </p:set>
                                    <p:animEffect transition="in" filter="barn(outHorizontal)">
                                      <p:cBhvr>
                                        <p:cTn id="21" dur="500"/>
                                        <p:tgtEl>
                                          <p:spTgt spid="3072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0737"/>
                                        </p:tgtEl>
                                        <p:attrNameLst>
                                          <p:attrName>style.visibility</p:attrName>
                                        </p:attrNameLst>
                                      </p:cBhvr>
                                      <p:to>
                                        <p:strVal val="visible"/>
                                      </p:to>
                                    </p:set>
                                    <p:animEffect transition="in" filter="blinds(horizontal)">
                                      <p:cBhvr>
                                        <p:cTn id="26" dur="500"/>
                                        <p:tgtEl>
                                          <p:spTgt spid="3073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utoUpdateAnimBg="0"/>
      <p:bldP spid="30725" grpId="0" animBg="1"/>
      <p:bldP spid="30726" grpId="0" autoUpdateAnimBg="0"/>
      <p:bldP spid="3073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073AE259-B085-4927-950B-AC330A04CC73}"/>
              </a:ext>
            </a:extLst>
          </p:cNvPr>
          <p:cNvSpPr txBox="1">
            <a:spLocks noChangeArrowheads="1"/>
          </p:cNvSpPr>
          <p:nvPr/>
        </p:nvSpPr>
        <p:spPr bwMode="auto">
          <a:xfrm>
            <a:off x="4594225" y="4821238"/>
            <a:ext cx="2597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45000" noProof="0">
                <a:ln>
                  <a:noFill/>
                </a:ln>
                <a:solidFill>
                  <a:srgbClr val="000000"/>
                </a:solidFill>
                <a:effectLst/>
                <a:uLnTx/>
                <a:uFillTx/>
                <a:latin typeface="Times New Roman" panose="02020603050405020304" pitchFamily="18" charset="0"/>
                <a:ea typeface="宋体" panose="02010600030101010101" pitchFamily="2" charset="-122"/>
                <a:cs typeface="+mn-cs"/>
              </a:rPr>
              <a:t>21</a:t>
            </a:r>
            <a:r>
              <a:rPr kumimoji="1" lang="en-US" altLang="zh-CN" sz="2800" b="1"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en-US" altLang="zh-CN" sz="10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256</a:t>
            </a:r>
            <a:r>
              <a:rPr kumimoji="1" lang="en-US" altLang="zh-CN" sz="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KB</a:t>
            </a:r>
          </a:p>
        </p:txBody>
      </p:sp>
      <p:grpSp>
        <p:nvGrpSpPr>
          <p:cNvPr id="2" name="Group 3">
            <a:extLst>
              <a:ext uri="{FF2B5EF4-FFF2-40B4-BE49-F238E27FC236}">
                <a16:creationId xmlns:a16="http://schemas.microsoft.com/office/drawing/2014/main" id="{C075ED7E-770B-4603-96D5-9CE0873190C6}"/>
              </a:ext>
            </a:extLst>
          </p:cNvPr>
          <p:cNvGrpSpPr>
            <a:grpSpLocks/>
          </p:cNvGrpSpPr>
          <p:nvPr/>
        </p:nvGrpSpPr>
        <p:grpSpPr bwMode="auto">
          <a:xfrm>
            <a:off x="3657600" y="4267200"/>
            <a:ext cx="3505200" cy="585788"/>
            <a:chOff x="2304" y="2688"/>
            <a:chExt cx="2208" cy="369"/>
          </a:xfrm>
        </p:grpSpPr>
        <p:sp>
          <p:nvSpPr>
            <p:cNvPr id="33821" name="Text Box 4">
              <a:extLst>
                <a:ext uri="{FF2B5EF4-FFF2-40B4-BE49-F238E27FC236}">
                  <a16:creationId xmlns:a16="http://schemas.microsoft.com/office/drawing/2014/main" id="{DA1823DB-375F-4DA3-B0AF-72AF7C03B792}"/>
                </a:ext>
              </a:extLst>
            </p:cNvPr>
            <p:cNvSpPr txBox="1">
              <a:spLocks noChangeArrowheads="1"/>
            </p:cNvSpPr>
            <p:nvPr/>
          </p:nvSpPr>
          <p:spPr bwMode="auto">
            <a:xfrm>
              <a:off x="2894" y="2730"/>
              <a:ext cx="16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45000" noProof="0">
                  <a:ln>
                    <a:noFill/>
                  </a:ln>
                  <a:solidFill>
                    <a:srgbClr val="000000"/>
                  </a:solidFill>
                  <a:effectLst/>
                  <a:uLnTx/>
                  <a:uFillTx/>
                  <a:latin typeface="Times New Roman" panose="02020603050405020304" pitchFamily="18" charset="0"/>
                  <a:ea typeface="宋体" panose="02010600030101010101" pitchFamily="2" charset="-122"/>
                  <a:cs typeface="+mn-cs"/>
                </a:rPr>
                <a:t>13</a:t>
              </a:r>
              <a:r>
                <a:rPr kumimoji="1" lang="en-US" altLang="zh-CN" sz="2800" b="1" i="0" u="none" strike="noStrike" kern="1200" cap="none" spc="0" normalizeH="0" baseline="4000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en-US" altLang="zh-CN" sz="10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en-US" altLang="zh-CN" sz="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KB</a:t>
              </a:r>
            </a:p>
          </p:txBody>
        </p:sp>
        <p:sp>
          <p:nvSpPr>
            <p:cNvPr id="33822" name="Text Box 5">
              <a:extLst>
                <a:ext uri="{FF2B5EF4-FFF2-40B4-BE49-F238E27FC236}">
                  <a16:creationId xmlns:a16="http://schemas.microsoft.com/office/drawing/2014/main" id="{3D05AE67-362D-4C0A-B0BB-028B9AFE2627}"/>
                </a:ext>
              </a:extLst>
            </p:cNvPr>
            <p:cNvSpPr txBox="1">
              <a:spLocks noChangeArrowheads="1"/>
            </p:cNvSpPr>
            <p:nvPr/>
          </p:nvSpPr>
          <p:spPr bwMode="auto">
            <a:xfrm>
              <a:off x="2304" y="2688"/>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如</a:t>
              </a:r>
              <a:endParaRPr kumimoji="1" lang="zh-CN" altLang="en-US"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33796" name="Text Box 6">
            <a:extLst>
              <a:ext uri="{FF2B5EF4-FFF2-40B4-BE49-F238E27FC236}">
                <a16:creationId xmlns:a16="http://schemas.microsoft.com/office/drawing/2014/main" id="{29DD6A0B-DE90-451E-A5B4-2B7636F9D041}"/>
              </a:ext>
            </a:extLst>
          </p:cNvPr>
          <p:cNvSpPr txBox="1">
            <a:spLocks noChangeArrowheads="1"/>
          </p:cNvSpPr>
          <p:nvPr/>
        </p:nvSpPr>
        <p:spPr bwMode="auto">
          <a:xfrm>
            <a:off x="474663" y="609600"/>
            <a:ext cx="31829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1" lang="en-US" altLang="zh-CN"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存储容量</a:t>
            </a:r>
          </a:p>
        </p:txBody>
      </p:sp>
      <p:sp>
        <p:nvSpPr>
          <p:cNvPr id="31751" name="AutoShape 7">
            <a:extLst>
              <a:ext uri="{FF2B5EF4-FFF2-40B4-BE49-F238E27FC236}">
                <a16:creationId xmlns:a16="http://schemas.microsoft.com/office/drawing/2014/main" id="{9140F3A1-BA82-491E-A6CD-AE7BD0DAFC8A}"/>
              </a:ext>
            </a:extLst>
          </p:cNvPr>
          <p:cNvSpPr>
            <a:spLocks/>
          </p:cNvSpPr>
          <p:nvPr/>
        </p:nvSpPr>
        <p:spPr bwMode="auto">
          <a:xfrm>
            <a:off x="457200" y="3048000"/>
            <a:ext cx="304800" cy="2667000"/>
          </a:xfrm>
          <a:prstGeom prst="leftBrace">
            <a:avLst>
              <a:gd name="adj1" fmla="val 72917"/>
              <a:gd name="adj2" fmla="val 50000"/>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2" name="Text Box 8">
            <a:extLst>
              <a:ext uri="{FF2B5EF4-FFF2-40B4-BE49-F238E27FC236}">
                <a16:creationId xmlns:a16="http://schemas.microsoft.com/office/drawing/2014/main" id="{F1CA26AC-F0C8-4FD4-A7BE-8F585A264474}"/>
              </a:ext>
            </a:extLst>
          </p:cNvPr>
          <p:cNvSpPr txBox="1">
            <a:spLocks noChangeArrowheads="1"/>
          </p:cNvSpPr>
          <p:nvPr/>
        </p:nvSpPr>
        <p:spPr bwMode="auto">
          <a:xfrm>
            <a:off x="762000" y="2719388"/>
            <a:ext cx="24415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主存容量</a:t>
            </a:r>
          </a:p>
        </p:txBody>
      </p:sp>
      <p:sp>
        <p:nvSpPr>
          <p:cNvPr id="31753" name="Text Box 9">
            <a:extLst>
              <a:ext uri="{FF2B5EF4-FFF2-40B4-BE49-F238E27FC236}">
                <a16:creationId xmlns:a16="http://schemas.microsoft.com/office/drawing/2014/main" id="{90BED353-4E22-4FE6-A570-49CC5C9B9545}"/>
              </a:ext>
            </a:extLst>
          </p:cNvPr>
          <p:cNvSpPr txBox="1">
            <a:spLocks noChangeArrowheads="1"/>
          </p:cNvSpPr>
          <p:nvPr/>
        </p:nvSpPr>
        <p:spPr bwMode="auto">
          <a:xfrm>
            <a:off x="762000" y="5507038"/>
            <a:ext cx="22971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辅存容量</a:t>
            </a:r>
          </a:p>
        </p:txBody>
      </p:sp>
      <p:sp>
        <p:nvSpPr>
          <p:cNvPr id="31754" name="AutoShape 10">
            <a:extLst>
              <a:ext uri="{FF2B5EF4-FFF2-40B4-BE49-F238E27FC236}">
                <a16:creationId xmlns:a16="http://schemas.microsoft.com/office/drawing/2014/main" id="{096CEFB0-A198-4E53-8221-2C5D509892AE}"/>
              </a:ext>
            </a:extLst>
          </p:cNvPr>
          <p:cNvSpPr>
            <a:spLocks/>
          </p:cNvSpPr>
          <p:nvPr/>
        </p:nvSpPr>
        <p:spPr bwMode="auto">
          <a:xfrm>
            <a:off x="2667000" y="1847850"/>
            <a:ext cx="304800" cy="2286000"/>
          </a:xfrm>
          <a:prstGeom prst="leftBrace">
            <a:avLst>
              <a:gd name="adj1" fmla="val 62500"/>
              <a:gd name="adj2" fmla="val 50000"/>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5" name="Text Box 11">
            <a:extLst>
              <a:ext uri="{FF2B5EF4-FFF2-40B4-BE49-F238E27FC236}">
                <a16:creationId xmlns:a16="http://schemas.microsoft.com/office/drawing/2014/main" id="{39F24375-5087-4761-95F2-21E3011981D8}"/>
              </a:ext>
            </a:extLst>
          </p:cNvPr>
          <p:cNvSpPr txBox="1">
            <a:spLocks noChangeArrowheads="1"/>
          </p:cNvSpPr>
          <p:nvPr/>
        </p:nvSpPr>
        <p:spPr bwMode="auto">
          <a:xfrm>
            <a:off x="3048000" y="1576388"/>
            <a:ext cx="510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存储单元个数</a:t>
            </a:r>
            <a:r>
              <a:rPr kumimoji="1" lang="zh-CN" altLang="en-US" sz="9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9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存储字长</a:t>
            </a:r>
          </a:p>
        </p:txBody>
      </p:sp>
      <p:sp>
        <p:nvSpPr>
          <p:cNvPr id="31756" name="Text Box 12">
            <a:extLst>
              <a:ext uri="{FF2B5EF4-FFF2-40B4-BE49-F238E27FC236}">
                <a16:creationId xmlns:a16="http://schemas.microsoft.com/office/drawing/2014/main" id="{D10A80B0-1788-46DB-B809-F1899D4B888D}"/>
              </a:ext>
            </a:extLst>
          </p:cNvPr>
          <p:cNvSpPr txBox="1">
            <a:spLocks noChangeArrowheads="1"/>
          </p:cNvSpPr>
          <p:nvPr/>
        </p:nvSpPr>
        <p:spPr bwMode="auto">
          <a:xfrm>
            <a:off x="3048000" y="3840163"/>
            <a:ext cx="2100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字节数</a:t>
            </a:r>
          </a:p>
        </p:txBody>
      </p:sp>
      <p:sp>
        <p:nvSpPr>
          <p:cNvPr id="31757" name="Text Box 13">
            <a:extLst>
              <a:ext uri="{FF2B5EF4-FFF2-40B4-BE49-F238E27FC236}">
                <a16:creationId xmlns:a16="http://schemas.microsoft.com/office/drawing/2014/main" id="{CEE15ACF-2FE2-4FC2-8AA6-FAB1ADF6EEFA}"/>
              </a:ext>
            </a:extLst>
          </p:cNvPr>
          <p:cNvSpPr txBox="1">
            <a:spLocks noChangeArrowheads="1"/>
          </p:cNvSpPr>
          <p:nvPr/>
        </p:nvSpPr>
        <p:spPr bwMode="auto">
          <a:xfrm>
            <a:off x="3048000" y="5508625"/>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字节数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80 GB</a:t>
            </a:r>
          </a:p>
        </p:txBody>
      </p:sp>
      <p:sp>
        <p:nvSpPr>
          <p:cNvPr id="31758" name="Text Box 14">
            <a:extLst>
              <a:ext uri="{FF2B5EF4-FFF2-40B4-BE49-F238E27FC236}">
                <a16:creationId xmlns:a16="http://schemas.microsoft.com/office/drawing/2014/main" id="{4DE1BC15-EB14-4D3D-8ED6-9288B26DACFC}"/>
              </a:ext>
            </a:extLst>
          </p:cNvPr>
          <p:cNvSpPr txBox="1">
            <a:spLocks noChangeArrowheads="1"/>
          </p:cNvSpPr>
          <p:nvPr/>
        </p:nvSpPr>
        <p:spPr bwMode="auto">
          <a:xfrm>
            <a:off x="3589338" y="2133600"/>
            <a:ext cx="5249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如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MAR   MDR</a:t>
            </a:r>
            <a:r>
              <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容量</a:t>
            </a:r>
          </a:p>
        </p:txBody>
      </p:sp>
      <p:sp>
        <p:nvSpPr>
          <p:cNvPr id="31759" name="Text Box 15">
            <a:extLst>
              <a:ext uri="{FF2B5EF4-FFF2-40B4-BE49-F238E27FC236}">
                <a16:creationId xmlns:a16="http://schemas.microsoft.com/office/drawing/2014/main" id="{5680E8E2-49CB-49A8-B659-51AAFC742AB7}"/>
              </a:ext>
            </a:extLst>
          </p:cNvPr>
          <p:cNvSpPr txBox="1">
            <a:spLocks noChangeArrowheads="1"/>
          </p:cNvSpPr>
          <p:nvPr/>
        </p:nvSpPr>
        <p:spPr bwMode="auto">
          <a:xfrm>
            <a:off x="4267200" y="2590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10</a:t>
            </a:r>
            <a:r>
              <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8</a:t>
            </a:r>
          </a:p>
        </p:txBody>
      </p:sp>
      <p:sp>
        <p:nvSpPr>
          <p:cNvPr id="31760" name="Text Box 16">
            <a:extLst>
              <a:ext uri="{FF2B5EF4-FFF2-40B4-BE49-F238E27FC236}">
                <a16:creationId xmlns:a16="http://schemas.microsoft.com/office/drawing/2014/main" id="{04C6CF81-6A75-4892-9079-70A580C4F19C}"/>
              </a:ext>
            </a:extLst>
          </p:cNvPr>
          <p:cNvSpPr txBox="1">
            <a:spLocks noChangeArrowheads="1"/>
          </p:cNvSpPr>
          <p:nvPr/>
        </p:nvSpPr>
        <p:spPr bwMode="auto">
          <a:xfrm>
            <a:off x="4267200" y="3070225"/>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16</a:t>
            </a:r>
            <a:r>
              <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en-US" altLang="zh-CN" sz="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32</a:t>
            </a:r>
          </a:p>
        </p:txBody>
      </p:sp>
      <p:sp>
        <p:nvSpPr>
          <p:cNvPr id="31761" name="Text Box 17">
            <a:extLst>
              <a:ext uri="{FF2B5EF4-FFF2-40B4-BE49-F238E27FC236}">
                <a16:creationId xmlns:a16="http://schemas.microsoft.com/office/drawing/2014/main" id="{7043969F-1BE8-4893-AA6D-E54D1399E56B}"/>
              </a:ext>
            </a:extLst>
          </p:cNvPr>
          <p:cNvSpPr txBox="1">
            <a:spLocks noChangeArrowheads="1"/>
          </p:cNvSpPr>
          <p:nvPr/>
        </p:nvSpPr>
        <p:spPr bwMode="auto">
          <a:xfrm>
            <a:off x="3048000" y="6096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存放二进制信息的总位数</a:t>
            </a:r>
          </a:p>
        </p:txBody>
      </p:sp>
      <p:grpSp>
        <p:nvGrpSpPr>
          <p:cNvPr id="3" name="Group 19">
            <a:extLst>
              <a:ext uri="{FF2B5EF4-FFF2-40B4-BE49-F238E27FC236}">
                <a16:creationId xmlns:a16="http://schemas.microsoft.com/office/drawing/2014/main" id="{D09AEC77-8F3B-4956-B9DE-8FDAF99501E4}"/>
              </a:ext>
            </a:extLst>
          </p:cNvPr>
          <p:cNvGrpSpPr>
            <a:grpSpLocks/>
          </p:cNvGrpSpPr>
          <p:nvPr/>
        </p:nvGrpSpPr>
        <p:grpSpPr bwMode="auto">
          <a:xfrm>
            <a:off x="6781800" y="3733800"/>
            <a:ext cx="1893888" cy="457200"/>
            <a:chOff x="4272" y="2352"/>
            <a:chExt cx="1248" cy="288"/>
          </a:xfrm>
        </p:grpSpPr>
        <p:sp>
          <p:nvSpPr>
            <p:cNvPr id="33819" name="AutoShape 20">
              <a:extLst>
                <a:ext uri="{FF2B5EF4-FFF2-40B4-BE49-F238E27FC236}">
                  <a16:creationId xmlns:a16="http://schemas.microsoft.com/office/drawing/2014/main" id="{C352475F-6268-467C-8492-B6A218016259}"/>
                </a:ext>
              </a:extLst>
            </p:cNvPr>
            <p:cNvSpPr>
              <a:spLocks noChangeArrowheads="1"/>
            </p:cNvSpPr>
            <p:nvPr/>
          </p:nvSpPr>
          <p:spPr bwMode="auto">
            <a:xfrm>
              <a:off x="4272" y="2352"/>
              <a:ext cx="912" cy="288"/>
            </a:xfrm>
            <a:prstGeom prst="wedgeRoundRectCallout">
              <a:avLst>
                <a:gd name="adj1" fmla="val -32894"/>
                <a:gd name="adj2" fmla="val -96528"/>
                <a:gd name="adj3" fmla="val 16667"/>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33820" name="Text Box 21">
              <a:extLst>
                <a:ext uri="{FF2B5EF4-FFF2-40B4-BE49-F238E27FC236}">
                  <a16:creationId xmlns:a16="http://schemas.microsoft.com/office/drawing/2014/main" id="{0E45A12B-C0E3-4897-9B09-7E5F5B728167}"/>
                </a:ext>
              </a:extLst>
            </p:cNvPr>
            <p:cNvSpPr txBox="1">
              <a:spLocks noChangeArrowheads="1"/>
            </p:cNvSpPr>
            <p:nvPr/>
          </p:nvSpPr>
          <p:spPr bwMode="auto">
            <a:xfrm>
              <a:off x="4320" y="2352"/>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1K = 2</a:t>
              </a:r>
              <a:r>
                <a:rPr kumimoji="1" lang="en-US" altLang="zh-CN" sz="2000" b="1" i="0" u="none" strike="noStrike" kern="1200" cap="none" spc="0" normalizeH="0" baseline="45000" noProof="0">
                  <a:ln>
                    <a:noFill/>
                  </a:ln>
                  <a:solidFill>
                    <a:srgbClr val="000000"/>
                  </a:solidFill>
                  <a:effectLst/>
                  <a:uLnTx/>
                  <a:uFillTx/>
                  <a:latin typeface="Times New Roman" panose="02020603050405020304" pitchFamily="18" charset="0"/>
                  <a:ea typeface="宋体" panose="02010600030101010101" pitchFamily="2" charset="-122"/>
                  <a:cs typeface="+mn-cs"/>
                </a:rPr>
                <a:t>10</a:t>
              </a:r>
            </a:p>
          </p:txBody>
        </p:sp>
      </p:grpSp>
      <p:grpSp>
        <p:nvGrpSpPr>
          <p:cNvPr id="4" name="Group 22">
            <a:extLst>
              <a:ext uri="{FF2B5EF4-FFF2-40B4-BE49-F238E27FC236}">
                <a16:creationId xmlns:a16="http://schemas.microsoft.com/office/drawing/2014/main" id="{05850141-658A-41F2-86BA-8119A003FAD1}"/>
              </a:ext>
            </a:extLst>
          </p:cNvPr>
          <p:cNvGrpSpPr>
            <a:grpSpLocks/>
          </p:cNvGrpSpPr>
          <p:nvPr/>
        </p:nvGrpSpPr>
        <p:grpSpPr bwMode="auto">
          <a:xfrm>
            <a:off x="6886575" y="4419600"/>
            <a:ext cx="2438400" cy="457200"/>
            <a:chOff x="4224" y="2880"/>
            <a:chExt cx="1536" cy="288"/>
          </a:xfrm>
        </p:grpSpPr>
        <p:sp>
          <p:nvSpPr>
            <p:cNvPr id="33817" name="Text Box 23">
              <a:extLst>
                <a:ext uri="{FF2B5EF4-FFF2-40B4-BE49-F238E27FC236}">
                  <a16:creationId xmlns:a16="http://schemas.microsoft.com/office/drawing/2014/main" id="{2E78281F-4EBD-47CB-B63D-515A598F9E54}"/>
                </a:ext>
              </a:extLst>
            </p:cNvPr>
            <p:cNvSpPr txBox="1">
              <a:spLocks noChangeArrowheads="1"/>
            </p:cNvSpPr>
            <p:nvPr/>
          </p:nvSpPr>
          <p:spPr bwMode="auto">
            <a:xfrm>
              <a:off x="4272" y="2880"/>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1B = 2</a:t>
              </a:r>
              <a:r>
                <a:rPr kumimoji="1" lang="en-US" altLang="zh-CN" sz="2000" b="1" i="0" u="none" strike="noStrike" kern="1200" cap="none" spc="0" normalizeH="0" baseline="45000" noProof="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p>
          </p:txBody>
        </p:sp>
        <p:sp>
          <p:nvSpPr>
            <p:cNvPr id="33818" name="AutoShape 24">
              <a:extLst>
                <a:ext uri="{FF2B5EF4-FFF2-40B4-BE49-F238E27FC236}">
                  <a16:creationId xmlns:a16="http://schemas.microsoft.com/office/drawing/2014/main" id="{60E779C7-F86C-416C-B6C0-1018A2E23449}"/>
                </a:ext>
              </a:extLst>
            </p:cNvPr>
            <p:cNvSpPr>
              <a:spLocks noChangeArrowheads="1"/>
            </p:cNvSpPr>
            <p:nvPr/>
          </p:nvSpPr>
          <p:spPr bwMode="auto">
            <a:xfrm>
              <a:off x="4224" y="2880"/>
              <a:ext cx="1008" cy="288"/>
            </a:xfrm>
            <a:prstGeom prst="wedgeRoundRectCallout">
              <a:avLst>
                <a:gd name="adj1" fmla="val -79764"/>
                <a:gd name="adj2" fmla="val 3472"/>
                <a:gd name="adj3" fmla="val 16667"/>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grpSp>
        <p:nvGrpSpPr>
          <p:cNvPr id="5" name="Group 25">
            <a:extLst>
              <a:ext uri="{FF2B5EF4-FFF2-40B4-BE49-F238E27FC236}">
                <a16:creationId xmlns:a16="http://schemas.microsoft.com/office/drawing/2014/main" id="{BEED90CE-B756-4327-BB27-106F14C847FF}"/>
              </a:ext>
            </a:extLst>
          </p:cNvPr>
          <p:cNvGrpSpPr>
            <a:grpSpLocks/>
          </p:cNvGrpSpPr>
          <p:nvPr/>
        </p:nvGrpSpPr>
        <p:grpSpPr bwMode="auto">
          <a:xfrm>
            <a:off x="6854642" y="5539581"/>
            <a:ext cx="2376488" cy="457200"/>
            <a:chOff x="3552" y="3888"/>
            <a:chExt cx="1296" cy="288"/>
          </a:xfrm>
        </p:grpSpPr>
        <p:sp>
          <p:nvSpPr>
            <p:cNvPr id="33815" name="AutoShape 26">
              <a:extLst>
                <a:ext uri="{FF2B5EF4-FFF2-40B4-BE49-F238E27FC236}">
                  <a16:creationId xmlns:a16="http://schemas.microsoft.com/office/drawing/2014/main" id="{18EBC2F8-4C1D-4077-A3A6-21438B534362}"/>
                </a:ext>
              </a:extLst>
            </p:cNvPr>
            <p:cNvSpPr>
              <a:spLocks noChangeArrowheads="1"/>
            </p:cNvSpPr>
            <p:nvPr/>
          </p:nvSpPr>
          <p:spPr bwMode="auto">
            <a:xfrm>
              <a:off x="3552" y="3888"/>
              <a:ext cx="912" cy="288"/>
            </a:xfrm>
            <a:prstGeom prst="wedgeRoundRectCallout">
              <a:avLst>
                <a:gd name="adj1" fmla="val -103057"/>
                <a:gd name="adj2" fmla="val -20508"/>
                <a:gd name="adj3" fmla="val 16667"/>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CN"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33816" name="Text Box 27">
              <a:extLst>
                <a:ext uri="{FF2B5EF4-FFF2-40B4-BE49-F238E27FC236}">
                  <a16:creationId xmlns:a16="http://schemas.microsoft.com/office/drawing/2014/main" id="{7869EFFA-45D9-44CE-B672-442BC9D153D0}"/>
                </a:ext>
              </a:extLst>
            </p:cNvPr>
            <p:cNvSpPr txBox="1">
              <a:spLocks noChangeArrowheads="1"/>
            </p:cNvSpPr>
            <p:nvPr/>
          </p:nvSpPr>
          <p:spPr bwMode="auto">
            <a:xfrm>
              <a:off x="3648" y="3888"/>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1GB = 2</a:t>
              </a:r>
              <a:r>
                <a:rPr kumimoji="1" lang="en-US" altLang="zh-CN" sz="2000" b="1" i="0" u="none" strike="noStrike" kern="1200" cap="none" spc="0" normalizeH="0" baseline="45000" noProof="0">
                  <a:ln>
                    <a:noFill/>
                  </a:ln>
                  <a:solidFill>
                    <a:srgbClr val="000000"/>
                  </a:solidFill>
                  <a:effectLst/>
                  <a:uLnTx/>
                  <a:uFillTx/>
                  <a:latin typeface="Times New Roman" panose="02020603050405020304" pitchFamily="18" charset="0"/>
                  <a:ea typeface="宋体" panose="02010600030101010101" pitchFamily="2" charset="-122"/>
                  <a:cs typeface="+mn-cs"/>
                </a:rPr>
                <a:t>30</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p>
          </p:txBody>
        </p:sp>
      </p:grpSp>
      <p:sp>
        <p:nvSpPr>
          <p:cNvPr id="31772" name="Text Box 28">
            <a:extLst>
              <a:ext uri="{FF2B5EF4-FFF2-40B4-BE49-F238E27FC236}">
                <a16:creationId xmlns:a16="http://schemas.microsoft.com/office/drawing/2014/main" id="{031E8367-2055-4C37-9167-B36560D86817}"/>
              </a:ext>
            </a:extLst>
          </p:cNvPr>
          <p:cNvSpPr txBox="1">
            <a:spLocks noChangeArrowheads="1"/>
          </p:cNvSpPr>
          <p:nvPr/>
        </p:nvSpPr>
        <p:spPr bwMode="auto">
          <a:xfrm>
            <a:off x="6580188" y="25908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en-US" altLang="zh-CN" sz="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K</a:t>
            </a:r>
            <a:r>
              <a:rPr kumimoji="1" lang="en-US" altLang="zh-CN" sz="9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9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8</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位</a:t>
            </a:r>
          </a:p>
        </p:txBody>
      </p:sp>
      <p:sp>
        <p:nvSpPr>
          <p:cNvPr id="31773" name="Text Box 29">
            <a:extLst>
              <a:ext uri="{FF2B5EF4-FFF2-40B4-BE49-F238E27FC236}">
                <a16:creationId xmlns:a16="http://schemas.microsoft.com/office/drawing/2014/main" id="{5B6BCF0E-E612-4D01-B4E7-93D6D2EE42B4}"/>
              </a:ext>
            </a:extLst>
          </p:cNvPr>
          <p:cNvSpPr txBox="1">
            <a:spLocks noChangeArrowheads="1"/>
          </p:cNvSpPr>
          <p:nvPr/>
        </p:nvSpPr>
        <p:spPr bwMode="auto">
          <a:xfrm>
            <a:off x="6400800" y="3070225"/>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64</a:t>
            </a:r>
            <a:r>
              <a:rPr kumimoji="1" lang="en-US" altLang="zh-CN" sz="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K</a:t>
            </a:r>
            <a:r>
              <a:rPr kumimoji="1" lang="en-US" altLang="zh-CN" sz="9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9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32</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位</a:t>
            </a:r>
          </a:p>
        </p:txBody>
      </p:sp>
      <p:pic>
        <p:nvPicPr>
          <p:cNvPr id="31" name="图片 30" descr="屏幕剪辑">
            <a:extLst>
              <a:ext uri="{FF2B5EF4-FFF2-40B4-BE49-F238E27FC236}">
                <a16:creationId xmlns:a16="http://schemas.microsoft.com/office/drawing/2014/main" id="{C3579DD2-5E7B-4B46-8ADF-8CAEBDE3A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989" y="6213290"/>
            <a:ext cx="7135221" cy="390580"/>
          </a:xfrm>
          <a:prstGeom prst="rect">
            <a:avLst/>
          </a:prstGeom>
        </p:spPr>
        <p:style>
          <a:lnRef idx="3">
            <a:schemeClr val="lt1"/>
          </a:lnRef>
          <a:fillRef idx="1">
            <a:schemeClr val="accent6"/>
          </a:fillRef>
          <a:effectRef idx="1">
            <a:schemeClr val="accent6"/>
          </a:effectRef>
          <a:fontRef idx="minor">
            <a:schemeClr val="lt1"/>
          </a:fontRef>
        </p:style>
      </p:pic>
      <p:sp>
        <p:nvSpPr>
          <p:cNvPr id="32" name="Rectangle 9">
            <a:extLst>
              <a:ext uri="{FF2B5EF4-FFF2-40B4-BE49-F238E27FC236}">
                <a16:creationId xmlns:a16="http://schemas.microsoft.com/office/drawing/2014/main" id="{59251890-0112-4EF0-8BD5-DFCF258318B9}"/>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61"/>
                                        </p:tgtEl>
                                        <p:attrNameLst>
                                          <p:attrName>style.visibility</p:attrName>
                                        </p:attrNameLst>
                                      </p:cBhvr>
                                      <p:to>
                                        <p:strVal val="visible"/>
                                      </p:to>
                                    </p:set>
                                    <p:animEffect transition="in" filter="blinds(horizontal)">
                                      <p:cBhvr>
                                        <p:cTn id="7" dur="500"/>
                                        <p:tgtEl>
                                          <p:spTgt spid="317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1751"/>
                                        </p:tgtEl>
                                        <p:attrNameLst>
                                          <p:attrName>style.visibility</p:attrName>
                                        </p:attrNameLst>
                                      </p:cBhvr>
                                      <p:to>
                                        <p:strVal val="visible"/>
                                      </p:to>
                                    </p:set>
                                    <p:animEffect transition="in" filter="barn(outHorizontal)">
                                      <p:cBhvr>
                                        <p:cTn id="12" dur="500"/>
                                        <p:tgtEl>
                                          <p:spTgt spid="31751"/>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1752"/>
                                        </p:tgtEl>
                                        <p:attrNameLst>
                                          <p:attrName>style.visibility</p:attrName>
                                        </p:attrNameLst>
                                      </p:cBhvr>
                                      <p:to>
                                        <p:strVal val="visible"/>
                                      </p:to>
                                    </p:set>
                                    <p:animEffect transition="in" filter="blinds(horizontal)">
                                      <p:cBhvr>
                                        <p:cTn id="16" dur="500"/>
                                        <p:tgtEl>
                                          <p:spTgt spid="31752"/>
                                        </p:tgtEl>
                                      </p:cBhvr>
                                    </p:animEffect>
                                  </p:childTnLst>
                                </p:cTn>
                              </p:par>
                            </p:childTnLst>
                          </p:cTn>
                        </p:par>
                        <p:par>
                          <p:cTn id="17" fill="hold" nodeType="after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31753"/>
                                        </p:tgtEl>
                                        <p:attrNameLst>
                                          <p:attrName>style.visibility</p:attrName>
                                        </p:attrNameLst>
                                      </p:cBhvr>
                                      <p:to>
                                        <p:strVal val="visible"/>
                                      </p:to>
                                    </p:set>
                                    <p:animEffect transition="in" filter="blinds(horizontal)">
                                      <p:cBhvr>
                                        <p:cTn id="20" dur="500"/>
                                        <p:tgtEl>
                                          <p:spTgt spid="317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42" fill="hold" grpId="0" nodeType="clickEffect">
                                  <p:stCondLst>
                                    <p:cond delay="0"/>
                                  </p:stCondLst>
                                  <p:childTnLst>
                                    <p:set>
                                      <p:cBhvr>
                                        <p:cTn id="24" dur="1" fill="hold">
                                          <p:stCondLst>
                                            <p:cond delay="0"/>
                                          </p:stCondLst>
                                        </p:cTn>
                                        <p:tgtEl>
                                          <p:spTgt spid="31754"/>
                                        </p:tgtEl>
                                        <p:attrNameLst>
                                          <p:attrName>style.visibility</p:attrName>
                                        </p:attrNameLst>
                                      </p:cBhvr>
                                      <p:to>
                                        <p:strVal val="visible"/>
                                      </p:to>
                                    </p:set>
                                    <p:animEffect transition="in" filter="barn(outHorizontal)">
                                      <p:cBhvr>
                                        <p:cTn id="25" dur="500"/>
                                        <p:tgtEl>
                                          <p:spTgt spid="3175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1755"/>
                                        </p:tgtEl>
                                        <p:attrNameLst>
                                          <p:attrName>style.visibility</p:attrName>
                                        </p:attrNameLst>
                                      </p:cBhvr>
                                      <p:to>
                                        <p:strVal val="visible"/>
                                      </p:to>
                                    </p:set>
                                    <p:animEffect transition="in" filter="blinds(horizontal)">
                                      <p:cBhvr>
                                        <p:cTn id="30" dur="500"/>
                                        <p:tgtEl>
                                          <p:spTgt spid="3175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1758"/>
                                        </p:tgtEl>
                                        <p:attrNameLst>
                                          <p:attrName>style.visibility</p:attrName>
                                        </p:attrNameLst>
                                      </p:cBhvr>
                                      <p:to>
                                        <p:strVal val="visible"/>
                                      </p:to>
                                    </p:set>
                                    <p:animEffect transition="in" filter="blinds(horizontal)">
                                      <p:cBhvr>
                                        <p:cTn id="35" dur="500"/>
                                        <p:tgtEl>
                                          <p:spTgt spid="3175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1759"/>
                                        </p:tgtEl>
                                        <p:attrNameLst>
                                          <p:attrName>style.visibility</p:attrName>
                                        </p:attrNameLst>
                                      </p:cBhvr>
                                      <p:to>
                                        <p:strVal val="visible"/>
                                      </p:to>
                                    </p:set>
                                    <p:animEffect transition="in" filter="blinds(horizontal)">
                                      <p:cBhvr>
                                        <p:cTn id="40" dur="500"/>
                                        <p:tgtEl>
                                          <p:spTgt spid="3175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1772"/>
                                        </p:tgtEl>
                                        <p:attrNameLst>
                                          <p:attrName>style.visibility</p:attrName>
                                        </p:attrNameLst>
                                      </p:cBhvr>
                                      <p:to>
                                        <p:strVal val="visible"/>
                                      </p:to>
                                    </p:set>
                                    <p:animEffect transition="in" filter="blinds(horizontal)">
                                      <p:cBhvr>
                                        <p:cTn id="45" dur="500"/>
                                        <p:tgtEl>
                                          <p:spTgt spid="3177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1760"/>
                                        </p:tgtEl>
                                        <p:attrNameLst>
                                          <p:attrName>style.visibility</p:attrName>
                                        </p:attrNameLst>
                                      </p:cBhvr>
                                      <p:to>
                                        <p:strVal val="visible"/>
                                      </p:to>
                                    </p:set>
                                    <p:animEffect transition="in" filter="blinds(horizontal)">
                                      <p:cBhvr>
                                        <p:cTn id="50" dur="500"/>
                                        <p:tgtEl>
                                          <p:spTgt spid="3176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773"/>
                                        </p:tgtEl>
                                        <p:attrNameLst>
                                          <p:attrName>style.visibility</p:attrName>
                                        </p:attrNameLst>
                                      </p:cBhvr>
                                      <p:to>
                                        <p:strVal val="visible"/>
                                      </p:to>
                                    </p:set>
                                    <p:animEffect transition="in" filter="blinds(horizontal)">
                                      <p:cBhvr>
                                        <p:cTn id="55" dur="500"/>
                                        <p:tgtEl>
                                          <p:spTgt spid="3177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blinds(horizontal)">
                                      <p:cBhvr>
                                        <p:cTn id="60" dur="500"/>
                                        <p:tgtEl>
                                          <p:spTgt spid="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1756"/>
                                        </p:tgtEl>
                                        <p:attrNameLst>
                                          <p:attrName>style.visibility</p:attrName>
                                        </p:attrNameLst>
                                      </p:cBhvr>
                                      <p:to>
                                        <p:strVal val="visible"/>
                                      </p:to>
                                    </p:set>
                                    <p:animEffect transition="in" filter="blinds(horizontal)">
                                      <p:cBhvr>
                                        <p:cTn id="65" dur="500"/>
                                        <p:tgtEl>
                                          <p:spTgt spid="3175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blinds(horizontal)">
                                      <p:cBhvr>
                                        <p:cTn id="70" dur="500"/>
                                        <p:tgtEl>
                                          <p:spTgt spid="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blinds(horizontal)">
                                      <p:cBhvr>
                                        <p:cTn id="75" dur="500"/>
                                        <p:tgtEl>
                                          <p:spTgt spid="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1746"/>
                                        </p:tgtEl>
                                        <p:attrNameLst>
                                          <p:attrName>style.visibility</p:attrName>
                                        </p:attrNameLst>
                                      </p:cBhvr>
                                      <p:to>
                                        <p:strVal val="visible"/>
                                      </p:to>
                                    </p:set>
                                    <p:animEffect transition="in" filter="blinds(horizontal)">
                                      <p:cBhvr>
                                        <p:cTn id="80" dur="500"/>
                                        <p:tgtEl>
                                          <p:spTgt spid="3174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31757"/>
                                        </p:tgtEl>
                                        <p:attrNameLst>
                                          <p:attrName>style.visibility</p:attrName>
                                        </p:attrNameLst>
                                      </p:cBhvr>
                                      <p:to>
                                        <p:strVal val="visible"/>
                                      </p:to>
                                    </p:set>
                                    <p:animEffect transition="in" filter="blinds(horizontal)">
                                      <p:cBhvr>
                                        <p:cTn id="85" dur="500"/>
                                        <p:tgtEl>
                                          <p:spTgt spid="3175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10" fill="hold" nodeType="click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blinds(horizontal)">
                                      <p:cBhvr>
                                        <p:cTn id="90" dur="5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ppt_x"/>
                                          </p:val>
                                        </p:tav>
                                        <p:tav tm="100000">
                                          <p:val>
                                            <p:strVal val="#ppt_x"/>
                                          </p:val>
                                        </p:tav>
                                      </p:tavLst>
                                    </p:anim>
                                    <p:anim calcmode="lin" valueType="num">
                                      <p:cBhvr additive="base">
                                        <p:cTn id="9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51" grpId="0" animBg="1"/>
      <p:bldP spid="31752" grpId="0" autoUpdateAnimBg="0"/>
      <p:bldP spid="31753" grpId="0" autoUpdateAnimBg="0"/>
      <p:bldP spid="31754" grpId="0" animBg="1"/>
      <p:bldP spid="31755" grpId="0" autoUpdateAnimBg="0"/>
      <p:bldP spid="31756" grpId="0" autoUpdateAnimBg="0"/>
      <p:bldP spid="31757" grpId="0" autoUpdateAnimBg="0"/>
      <p:bldP spid="31758" grpId="0" autoUpdateAnimBg="0"/>
      <p:bldP spid="31759" grpId="0" autoUpdateAnimBg="0"/>
      <p:bldP spid="31760" grpId="0" autoUpdateAnimBg="0"/>
      <p:bldP spid="31761" grpId="0" autoUpdateAnimBg="0"/>
      <p:bldP spid="31772" grpId="0" autoUpdateAnimBg="0"/>
      <p:bldP spid="3177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514350" y="507333"/>
            <a:ext cx="8115300" cy="4831432"/>
          </a:xfrm>
        </p:spPr>
        <p:txBody>
          <a:bodyPr/>
          <a:lstStyle/>
          <a:p>
            <a:r>
              <a:rPr lang="zh-CN" altLang="en-US" dirty="0"/>
              <a:t>　</a:t>
            </a:r>
            <a:r>
              <a:rPr lang="zh-CN" altLang="en-US" sz="2100" b="1" kern="1200"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100" b="1" kern="1200"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2100" b="1" kern="1200"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主频</a:t>
            </a:r>
            <a:r>
              <a:rPr lang="en-US" altLang="zh-CN" dirty="0"/>
              <a:t/>
            </a:r>
            <a:br>
              <a:rPr lang="en-US" altLang="zh-CN" dirty="0"/>
            </a:br>
            <a:r>
              <a:rPr lang="en-US" altLang="zh-CN" dirty="0"/>
              <a:t/>
            </a:r>
            <a:br>
              <a:rPr lang="en-US" altLang="zh-CN" dirty="0"/>
            </a:br>
            <a:r>
              <a:rPr lang="zh-CN" altLang="en-US" dirty="0"/>
              <a:t/>
            </a:r>
            <a:br>
              <a:rPr lang="zh-CN" altLang="en-US" dirty="0"/>
            </a:br>
            <a:r>
              <a:rPr lang="zh-CN" altLang="en-US" dirty="0"/>
              <a:t>　   </a:t>
            </a:r>
            <a:r>
              <a:rPr lang="en-US" altLang="zh-CN" dirty="0"/>
              <a:t/>
            </a:r>
            <a:br>
              <a:rPr lang="en-US" altLang="zh-CN" dirty="0"/>
            </a:br>
            <a:r>
              <a:rPr lang="zh-CN" altLang="en-US" dirty="0"/>
              <a:t>              </a:t>
            </a:r>
            <a:r>
              <a:rPr lang="en-US" altLang="zh-CN" dirty="0" err="1"/>
              <a:t>f</a:t>
            </a:r>
            <a:r>
              <a:rPr lang="en-US" altLang="zh-CN" baseline="-25000" dirty="0" err="1"/>
              <a:t>cpu</a:t>
            </a:r>
            <a:r>
              <a:rPr lang="en-US" altLang="zh-CN" dirty="0"/>
              <a:t> </a:t>
            </a:r>
            <a:r>
              <a:rPr lang="zh-CN" altLang="en-US" dirty="0"/>
              <a:t>是 </a:t>
            </a:r>
            <a:r>
              <a:rPr lang="en-US" altLang="zh-CN" dirty="0"/>
              <a:t>CPU </a:t>
            </a:r>
            <a:r>
              <a:rPr lang="zh-CN" altLang="en-US" dirty="0"/>
              <a:t>的频率</a:t>
            </a:r>
            <a:r>
              <a:rPr lang="en-US" altLang="zh-CN" dirty="0"/>
              <a:t>; t </a:t>
            </a:r>
            <a:r>
              <a:rPr lang="en-US" altLang="zh-CN" baseline="-25000" dirty="0" err="1"/>
              <a:t>cpu</a:t>
            </a:r>
            <a:r>
              <a:rPr lang="en-US" altLang="zh-CN" baseline="-25000" dirty="0"/>
              <a:t> </a:t>
            </a:r>
            <a:r>
              <a:rPr lang="zh-CN" altLang="en-US" dirty="0"/>
              <a:t>是时钟周期。</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1556792"/>
            <a:ext cx="1500118" cy="819652"/>
          </a:xfrm>
          <a:prstGeom prst="rect">
            <a:avLst/>
          </a:prstGeom>
        </p:spPr>
      </p:pic>
      <p:sp>
        <p:nvSpPr>
          <p:cNvPr id="5" name="Rectangle 9">
            <a:extLst>
              <a:ext uri="{FF2B5EF4-FFF2-40B4-BE49-F238E27FC236}">
                <a16:creationId xmlns:a16="http://schemas.microsoft.com/office/drawing/2014/main" id="{CFDC4F81-F05D-4D3A-8D76-2D67CCE31795}"/>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571500" y="533400"/>
            <a:ext cx="8115300" cy="2463552"/>
          </a:xfrm>
        </p:spPr>
        <p:txBody>
          <a:bodyPr/>
          <a:lstStyle/>
          <a:p>
            <a:r>
              <a:rPr lang="zh-CN" altLang="en-US" dirty="0"/>
              <a:t>　</a:t>
            </a:r>
            <a:r>
              <a:rPr lang="zh-CN" altLang="en-US" sz="2100" b="1" kern="1200"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100" b="1" kern="1200"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2100" b="1" kern="1200" dirty="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指令的执行速度</a:t>
            </a:r>
            <a:r>
              <a:rPr lang="zh-CN" altLang="en-US" dirty="0"/>
              <a:t/>
            </a:r>
            <a:br>
              <a:rPr lang="zh-CN" altLang="en-US" dirty="0"/>
            </a:br>
            <a:r>
              <a:rPr lang="zh-CN" altLang="en-US" dirty="0"/>
              <a:t>　　</a:t>
            </a:r>
            <a:r>
              <a:rPr lang="zh-CN" altLang="en-US" dirty="0">
                <a:solidFill>
                  <a:srgbClr val="FF0000"/>
                </a:solidFill>
              </a:rPr>
              <a:t>指令的平均执行时间 </a:t>
            </a:r>
            <a:r>
              <a:rPr lang="en-US" altLang="zh-CN" dirty="0"/>
              <a:t>T </a:t>
            </a:r>
            <a:r>
              <a:rPr lang="en-US" altLang="zh-CN" baseline="-25000" dirty="0"/>
              <a:t>m</a:t>
            </a:r>
            <a:r>
              <a:rPr lang="zh-CN" altLang="en-US" baseline="-25000" dirty="0"/>
              <a:t>：</a:t>
            </a:r>
            <a:r>
              <a:rPr lang="en-US" altLang="zh-CN" dirty="0"/>
              <a:t/>
            </a:r>
            <a:br>
              <a:rPr lang="en-US" altLang="zh-CN" dirty="0"/>
            </a:br>
            <a:r>
              <a:rPr lang="en-US" altLang="zh-CN" dirty="0"/>
              <a:t>f</a:t>
            </a:r>
            <a:r>
              <a:rPr lang="en-US" altLang="zh-CN" baseline="-25000" dirty="0"/>
              <a:t>i</a:t>
            </a:r>
            <a:r>
              <a:rPr lang="en-US" altLang="zh-CN" dirty="0"/>
              <a:t> </a:t>
            </a:r>
            <a:r>
              <a:rPr lang="zh-CN" altLang="en-US" dirty="0"/>
              <a:t>表示指令系统中第 </a:t>
            </a:r>
            <a:r>
              <a:rPr lang="en-US" altLang="zh-CN" dirty="0" err="1"/>
              <a:t>i</a:t>
            </a:r>
            <a:r>
              <a:rPr lang="en-US" altLang="zh-CN" dirty="0"/>
              <a:t> </a:t>
            </a:r>
            <a:r>
              <a:rPr lang="zh-CN" altLang="en-US" dirty="0"/>
              <a:t>条指令出现的概率</a:t>
            </a:r>
            <a:r>
              <a:rPr lang="en-US" altLang="zh-CN" dirty="0"/>
              <a:t>; t </a:t>
            </a:r>
            <a:r>
              <a:rPr lang="en-US" altLang="zh-CN" baseline="-25000" dirty="0" err="1"/>
              <a:t>i</a:t>
            </a:r>
            <a:r>
              <a:rPr lang="en-US" altLang="zh-CN" dirty="0"/>
              <a:t> </a:t>
            </a:r>
            <a:r>
              <a:rPr lang="zh-CN" altLang="en-US" dirty="0"/>
              <a:t>表示第 </a:t>
            </a:r>
            <a:r>
              <a:rPr lang="en-US" altLang="zh-CN" dirty="0" err="1"/>
              <a:t>i</a:t>
            </a:r>
            <a:r>
              <a:rPr lang="en-US" altLang="zh-CN" dirty="0"/>
              <a:t> </a:t>
            </a:r>
            <a:r>
              <a:rPr lang="zh-CN" altLang="en-US" dirty="0"/>
              <a:t>条指令的指令周期</a:t>
            </a:r>
            <a:r>
              <a:rPr lang="en-US" altLang="zh-CN" dirty="0"/>
              <a:t>(</a:t>
            </a:r>
            <a:r>
              <a:rPr lang="zh-CN" altLang="en-US" dirty="0"/>
              <a:t>这条指令从取出到指令执行完毕的完整时间</a:t>
            </a:r>
            <a:r>
              <a:rPr lang="en-US" altLang="zh-CN" dirty="0"/>
              <a:t>)</a:t>
            </a:r>
            <a:r>
              <a:rPr lang="zh-CN" altLang="en-US" dirty="0"/>
              <a:t>。</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783842"/>
            <a:ext cx="2152394" cy="860958"/>
          </a:xfrm>
          <a:prstGeom prst="rect">
            <a:avLst/>
          </a:prstGeom>
        </p:spPr>
      </p:pic>
      <p:sp>
        <p:nvSpPr>
          <p:cNvPr id="4" name="矩形 3">
            <a:extLst>
              <a:ext uri="{FF2B5EF4-FFF2-40B4-BE49-F238E27FC236}">
                <a16:creationId xmlns:a16="http://schemas.microsoft.com/office/drawing/2014/main" id="{95B663AC-C4C6-49A9-8A4A-A9BD90079C55}"/>
              </a:ext>
            </a:extLst>
          </p:cNvPr>
          <p:cNvSpPr/>
          <p:nvPr/>
        </p:nvSpPr>
        <p:spPr>
          <a:xfrm>
            <a:off x="827584" y="3027986"/>
            <a:ext cx="7859216" cy="2185214"/>
          </a:xfrm>
          <a:prstGeom prst="rect">
            <a:avLst/>
          </a:prstGeom>
        </p:spPr>
        <p:txBody>
          <a:bodyPr wrap="square">
            <a:spAutoFit/>
          </a:bodyPr>
          <a:lstStyle/>
          <a:p>
            <a:r>
              <a:rPr lang="zh-CN" altLang="en-US" kern="0" dirty="0">
                <a:solidFill>
                  <a:srgbClr val="000000"/>
                </a:solidFill>
                <a:latin typeface="Times New Roman"/>
                <a:ea typeface="宋体"/>
                <a:cs typeface="+mj-cs"/>
              </a:rPr>
              <a:t>    </a:t>
            </a:r>
            <a:r>
              <a:rPr lang="zh-CN" altLang="en-US" kern="0" dirty="0">
                <a:solidFill>
                  <a:srgbClr val="FF0000"/>
                </a:solidFill>
                <a:latin typeface="Times New Roman"/>
                <a:ea typeface="宋体"/>
                <a:cs typeface="+mj-cs"/>
              </a:rPr>
              <a:t>指令执行速度 </a:t>
            </a:r>
            <a:r>
              <a:rPr lang="zh-CN" altLang="en-US" kern="0" dirty="0">
                <a:solidFill>
                  <a:srgbClr val="000000"/>
                </a:solidFill>
                <a:latin typeface="Times New Roman"/>
                <a:ea typeface="宋体"/>
                <a:cs typeface="+mj-cs"/>
              </a:rPr>
              <a:t>：每秒钟执行指令的数量。</a:t>
            </a:r>
            <a:r>
              <a:rPr lang="en-US" altLang="zh-CN" kern="0" dirty="0">
                <a:solidFill>
                  <a:srgbClr val="000000"/>
                </a:solidFill>
                <a:latin typeface="Times New Roman"/>
                <a:ea typeface="宋体"/>
                <a:cs typeface="+mj-cs"/>
              </a:rPr>
              <a:t/>
            </a:r>
            <a:br>
              <a:rPr lang="en-US" altLang="zh-CN" kern="0" dirty="0">
                <a:solidFill>
                  <a:srgbClr val="000000"/>
                </a:solidFill>
                <a:latin typeface="Times New Roman"/>
                <a:ea typeface="宋体"/>
                <a:cs typeface="+mj-cs"/>
              </a:rPr>
            </a:br>
            <a:r>
              <a:rPr lang="en-US" altLang="zh-CN" kern="0" dirty="0">
                <a:solidFill>
                  <a:srgbClr val="000000"/>
                </a:solidFill>
                <a:latin typeface="Times New Roman"/>
                <a:ea typeface="宋体"/>
                <a:cs typeface="+mj-cs"/>
              </a:rPr>
              <a:t/>
            </a:r>
            <a:br>
              <a:rPr lang="en-US" altLang="zh-CN" kern="0" dirty="0">
                <a:solidFill>
                  <a:srgbClr val="000000"/>
                </a:solidFill>
                <a:latin typeface="Times New Roman"/>
                <a:ea typeface="宋体"/>
                <a:cs typeface="+mj-cs"/>
              </a:rPr>
            </a:br>
            <a:r>
              <a:rPr lang="en-US" altLang="zh-CN" kern="0" dirty="0">
                <a:solidFill>
                  <a:srgbClr val="000000"/>
                </a:solidFill>
                <a:latin typeface="Times New Roman"/>
                <a:ea typeface="宋体"/>
                <a:cs typeface="+mj-cs"/>
              </a:rPr>
              <a:t/>
            </a:r>
            <a:br>
              <a:rPr lang="en-US" altLang="zh-CN" kern="0" dirty="0">
                <a:solidFill>
                  <a:srgbClr val="000000"/>
                </a:solidFill>
                <a:latin typeface="Times New Roman"/>
                <a:ea typeface="宋体"/>
                <a:cs typeface="+mj-cs"/>
              </a:rPr>
            </a:br>
            <a:endParaRPr lang="en-US" altLang="zh-CN" kern="0" dirty="0">
              <a:solidFill>
                <a:srgbClr val="000000"/>
              </a:solidFill>
              <a:latin typeface="Times New Roman"/>
              <a:ea typeface="宋体"/>
              <a:cs typeface="+mj-cs"/>
            </a:endParaRPr>
          </a:p>
          <a:p>
            <a:r>
              <a:rPr lang="zh-CN" altLang="en-US" sz="2000" kern="0" dirty="0">
                <a:solidFill>
                  <a:srgbClr val="000000"/>
                </a:solidFill>
                <a:latin typeface="Times New Roman"/>
                <a:ea typeface="宋体"/>
                <a:cs typeface="+mj-cs"/>
              </a:rPr>
              <a:t>指令执行速度的单位是 </a:t>
            </a:r>
            <a:r>
              <a:rPr lang="en-US" altLang="zh-CN" sz="2000" kern="0" dirty="0">
                <a:solidFill>
                  <a:srgbClr val="000000"/>
                </a:solidFill>
                <a:latin typeface="Times New Roman"/>
                <a:ea typeface="宋体"/>
                <a:cs typeface="+mj-cs"/>
              </a:rPr>
              <a:t>MIPS ( </a:t>
            </a:r>
            <a:r>
              <a:rPr lang="en-US" altLang="zh-CN" sz="2000" kern="0" dirty="0" err="1">
                <a:solidFill>
                  <a:srgbClr val="000000"/>
                </a:solidFill>
                <a:latin typeface="Times New Roman"/>
                <a:ea typeface="宋体"/>
                <a:cs typeface="+mj-cs"/>
              </a:rPr>
              <a:t>MillionInstructionsperSecond</a:t>
            </a:r>
            <a:r>
              <a:rPr lang="en-US" altLang="zh-CN" sz="2000" kern="0" dirty="0">
                <a:solidFill>
                  <a:srgbClr val="000000"/>
                </a:solidFill>
                <a:latin typeface="Times New Roman"/>
                <a:ea typeface="宋体"/>
                <a:cs typeface="+mj-cs"/>
              </a:rPr>
              <a:t> ,</a:t>
            </a:r>
            <a:r>
              <a:rPr lang="zh-CN" altLang="en-US" sz="2000" kern="0" dirty="0">
                <a:solidFill>
                  <a:srgbClr val="000000"/>
                </a:solidFill>
                <a:latin typeface="Times New Roman"/>
                <a:ea typeface="宋体"/>
                <a:cs typeface="+mj-cs"/>
              </a:rPr>
              <a:t>每秒百万条指令</a:t>
            </a:r>
            <a:r>
              <a:rPr lang="en-US" altLang="zh-CN" sz="2000" kern="0" dirty="0">
                <a:solidFill>
                  <a:srgbClr val="000000"/>
                </a:solidFill>
                <a:latin typeface="Times New Roman"/>
                <a:ea typeface="宋体"/>
                <a:cs typeface="+mj-cs"/>
              </a:rPr>
              <a:t>)</a:t>
            </a:r>
            <a:endParaRPr lang="zh-CN" altLang="en-US" sz="2000" dirty="0"/>
          </a:p>
        </p:txBody>
      </p:sp>
      <p:pic>
        <p:nvPicPr>
          <p:cNvPr id="5" name="图片 4">
            <a:extLst>
              <a:ext uri="{FF2B5EF4-FFF2-40B4-BE49-F238E27FC236}">
                <a16:creationId xmlns:a16="http://schemas.microsoft.com/office/drawing/2014/main" id="{33E49236-7637-44A6-91DB-D8DEEE00A16E}"/>
              </a:ext>
            </a:extLst>
          </p:cNvPr>
          <p:cNvPicPr>
            <a:picLocks noChangeAspect="1"/>
          </p:cNvPicPr>
          <p:nvPr/>
        </p:nvPicPr>
        <p:blipFill>
          <a:blip r:embed="rId3"/>
          <a:stretch>
            <a:fillRect/>
          </a:stretch>
        </p:blipFill>
        <p:spPr>
          <a:xfrm>
            <a:off x="3912808" y="3517008"/>
            <a:ext cx="1432684" cy="859611"/>
          </a:xfrm>
          <a:prstGeom prst="rect">
            <a:avLst/>
          </a:prstGeom>
        </p:spPr>
      </p:pic>
      <p:sp>
        <p:nvSpPr>
          <p:cNvPr id="6" name="Rectangle 9">
            <a:extLst>
              <a:ext uri="{FF2B5EF4-FFF2-40B4-BE49-F238E27FC236}">
                <a16:creationId xmlns:a16="http://schemas.microsoft.com/office/drawing/2014/main" id="{53250CC4-381F-43AF-B97A-333CE097C065}"/>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xfrm>
            <a:off x="550354" y="357572"/>
            <a:ext cx="8115300" cy="1095400"/>
          </a:xfrm>
        </p:spPr>
        <p:txBody>
          <a:bodyPr/>
          <a:lstStyle/>
          <a:p>
            <a:pPr algn="ctr"/>
            <a:r>
              <a:rPr lang="en-US" altLang="zh-CN" sz="2600" b="1" dirty="0"/>
              <a:t/>
            </a:r>
            <a:br>
              <a:rPr lang="en-US" altLang="zh-CN" sz="2600" b="1" dirty="0"/>
            </a:br>
            <a:r>
              <a:rPr lang="en-US" altLang="zh-CN" sz="2600" b="1" dirty="0"/>
              <a:t>1. 1  </a:t>
            </a:r>
            <a:r>
              <a:rPr lang="zh-CN" altLang="en-US" sz="2600" b="1" dirty="0"/>
              <a:t>计算机系统的组成</a:t>
            </a:r>
            <a:endParaRPr lang="zh-CN" altLang="zh-CN" sz="2600" b="1" dirty="0"/>
          </a:p>
        </p:txBody>
      </p:sp>
      <p:sp>
        <p:nvSpPr>
          <p:cNvPr id="4" name="Rectangle 2"/>
          <p:cNvSpPr txBox="1">
            <a:spLocks noChangeArrowheads="1"/>
          </p:cNvSpPr>
          <p:nvPr/>
        </p:nvSpPr>
        <p:spPr bwMode="auto">
          <a:xfrm>
            <a:off x="395536" y="1452972"/>
            <a:ext cx="8115300" cy="967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2pPr>
            <a:lvl3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3pPr>
            <a:lvl4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4pPr>
            <a:lvl5pPr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5pPr>
            <a:lvl6pPr marL="4572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6pPr>
            <a:lvl7pPr marL="9144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7pPr>
            <a:lvl8pPr marL="13716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8pPr>
            <a:lvl9pPr marL="1828800" algn="l" rtl="0" fontAlgn="base">
              <a:lnSpc>
                <a:spcPct val="130000"/>
              </a:lnSpc>
              <a:spcBef>
                <a:spcPct val="0"/>
              </a:spcBef>
              <a:spcAft>
                <a:spcPct val="0"/>
              </a:spcAft>
              <a:defRPr kumimoji="1" sz="2400">
                <a:solidFill>
                  <a:schemeClr val="tx2"/>
                </a:solidFill>
                <a:latin typeface="Times New Roman" panose="02020603050405020304" pitchFamily="18" charset="0"/>
                <a:ea typeface="宋体" panose="02010600030101010101" pitchFamily="2" charset="-122"/>
              </a:defRPr>
            </a:lvl9pPr>
          </a:lstStyle>
          <a:p>
            <a:r>
              <a:rPr lang="en-US" altLang="zh-CN" dirty="0"/>
              <a:t/>
            </a:r>
            <a:br>
              <a:rPr lang="en-US" altLang="zh-CN" dirty="0"/>
            </a:br>
            <a:r>
              <a:rPr lang="en-US" altLang="zh-CN" b="1" dirty="0"/>
              <a:t>1.</a:t>
            </a:r>
            <a:r>
              <a:rPr lang="zh-CN" altLang="en-US" b="1" dirty="0"/>
              <a:t>计算机的基本概念</a:t>
            </a:r>
          </a:p>
          <a:p>
            <a:r>
              <a:rPr lang="zh-CN" altLang="en-US" dirty="0"/>
              <a:t>　　</a:t>
            </a:r>
            <a:endParaRPr lang="zh-CN" altLang="zh-CN" dirty="0">
              <a:solidFill>
                <a:srgbClr val="FF0000"/>
              </a:solidFill>
            </a:endParaRPr>
          </a:p>
        </p:txBody>
      </p:sp>
      <p:sp>
        <p:nvSpPr>
          <p:cNvPr id="2" name="矩形 1">
            <a:extLst>
              <a:ext uri="{FF2B5EF4-FFF2-40B4-BE49-F238E27FC236}">
                <a16:creationId xmlns:a16="http://schemas.microsoft.com/office/drawing/2014/main" id="{A510C5C3-1F6C-4924-98B8-DB5467623224}"/>
              </a:ext>
            </a:extLst>
          </p:cNvPr>
          <p:cNvSpPr/>
          <p:nvPr/>
        </p:nvSpPr>
        <p:spPr>
          <a:xfrm>
            <a:off x="827584" y="2644170"/>
            <a:ext cx="7560840" cy="2554545"/>
          </a:xfrm>
          <a:prstGeom prst="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4000" dirty="0">
                <a:solidFill>
                  <a:srgbClr val="FF0000"/>
                </a:solidFill>
              </a:rPr>
              <a:t>计算机是一种能够运行存储的程序，自动、高速处理海量数据的现代化智能电子设备。计算机系统由硬件和软件两部分组成。</a:t>
            </a:r>
            <a:endParaRPr lang="zh-CN" altLang="en-US"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611560" y="548680"/>
            <a:ext cx="8115300" cy="4831432"/>
          </a:xfrm>
        </p:spPr>
        <p:txBody>
          <a:bodyPr/>
          <a:lstStyle/>
          <a:p>
            <a:r>
              <a:rPr lang="en-US" altLang="zh-CN" dirty="0"/>
              <a:t/>
            </a:r>
            <a:br>
              <a:rPr lang="en-US" altLang="zh-CN" dirty="0"/>
            </a:br>
            <a:r>
              <a:rPr lang="zh-CN" altLang="en-US" dirty="0"/>
              <a:t>　</a:t>
            </a:r>
            <a:r>
              <a:rPr lang="zh-CN" altLang="en-US" dirty="0">
                <a:solidFill>
                  <a:srgbClr val="FF0000"/>
                </a:solidFill>
              </a:rPr>
              <a:t>运算速度 </a:t>
            </a:r>
            <a:r>
              <a:rPr lang="zh-CN" altLang="en-US" dirty="0"/>
              <a:t>：每秒钟执行指令的数量。</a:t>
            </a:r>
            <a:r>
              <a:rPr lang="en-US" altLang="zh-CN" dirty="0"/>
              <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r>
              <a:rPr lang="zh-CN" altLang="en-US" dirty="0"/>
              <a:t>运算速度的单位是 </a:t>
            </a:r>
            <a:r>
              <a:rPr lang="en-US" altLang="zh-CN" dirty="0"/>
              <a:t>MIPS ( </a:t>
            </a:r>
            <a:r>
              <a:rPr lang="en-US" altLang="zh-CN" dirty="0" err="1"/>
              <a:t>MillionInstructionsperSecond</a:t>
            </a:r>
            <a:r>
              <a:rPr lang="en-US" altLang="zh-CN" dirty="0"/>
              <a:t> ,</a:t>
            </a:r>
            <a:r>
              <a:rPr lang="zh-CN" altLang="en-US" dirty="0"/>
              <a:t>每秒百万条指令</a:t>
            </a:r>
            <a:r>
              <a:rPr lang="en-US" altLang="zh-CN" dirty="0"/>
              <a:t>)</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1988840"/>
            <a:ext cx="1433900" cy="85605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a:xfrm>
            <a:off x="365866" y="260648"/>
            <a:ext cx="7886700" cy="617641"/>
          </a:xfrm>
        </p:spPr>
        <p:txBody>
          <a:bodyPr/>
          <a:lstStyle/>
          <a:p>
            <a:r>
              <a:rPr lang="en-US" altLang="zh-CN" dirty="0">
                <a:solidFill>
                  <a:srgbClr val="002060"/>
                </a:solidFill>
              </a:rPr>
              <a:t>3</a:t>
            </a:r>
            <a:r>
              <a:rPr lang="zh-CN" altLang="en-US" dirty="0">
                <a:solidFill>
                  <a:srgbClr val="002060"/>
                </a:solidFill>
              </a:rPr>
              <a:t>）</a:t>
            </a:r>
            <a:r>
              <a:rPr lang="en-US" altLang="zh-CN" dirty="0">
                <a:solidFill>
                  <a:srgbClr val="002060"/>
                </a:solidFill>
              </a:rPr>
              <a:t>CPI   </a:t>
            </a:r>
            <a:r>
              <a:rPr lang="en-US" altLang="zh-CN" dirty="0">
                <a:solidFill>
                  <a:srgbClr val="002060"/>
                </a:solidFill>
                <a:sym typeface="Symbol" pitchFamily="18" charset="2"/>
              </a:rPr>
              <a:t>(Clock cycles Per Instruction)</a:t>
            </a:r>
            <a:endParaRPr lang="zh-CN" altLang="en-US" dirty="0">
              <a:solidFill>
                <a:srgbClr val="002060"/>
              </a:solidFill>
            </a:endParaRPr>
          </a:p>
        </p:txBody>
      </p:sp>
      <p:sp>
        <p:nvSpPr>
          <p:cNvPr id="135171" name="内容占位符 2"/>
          <p:cNvSpPr>
            <a:spLocks noGrp="1"/>
          </p:cNvSpPr>
          <p:nvPr>
            <p:ph idx="1"/>
          </p:nvPr>
        </p:nvSpPr>
        <p:spPr>
          <a:xfrm>
            <a:off x="365867" y="1564323"/>
            <a:ext cx="7886699" cy="2851993"/>
          </a:xfrm>
        </p:spPr>
        <p:txBody>
          <a:bodyPr>
            <a:normAutofit/>
          </a:bodyPr>
          <a:lstStyle/>
          <a:p>
            <a:pPr>
              <a:lnSpc>
                <a:spcPct val="130000"/>
              </a:lnSpc>
              <a:spcAft>
                <a:spcPct val="20000"/>
              </a:spcAft>
            </a:pPr>
            <a:r>
              <a:rPr lang="zh-CN" altLang="en-US" dirty="0">
                <a:solidFill>
                  <a:schemeClr val="tx1">
                    <a:lumMod val="75000"/>
                    <a:lumOff val="25000"/>
                  </a:schemeClr>
                </a:solidFill>
                <a:sym typeface="Arial" panose="020B0604020202020204" pitchFamily="34" charset="0"/>
              </a:rPr>
              <a:t>执行一条指令 </a:t>
            </a:r>
            <a:r>
              <a:rPr lang="en-US" altLang="zh-CN" dirty="0">
                <a:solidFill>
                  <a:schemeClr val="tx1">
                    <a:lumMod val="75000"/>
                    <a:lumOff val="25000"/>
                  </a:schemeClr>
                </a:solidFill>
                <a:sym typeface="Arial" panose="020B0604020202020204" pitchFamily="34" charset="0"/>
              </a:rPr>
              <a:t>(</a:t>
            </a:r>
            <a:r>
              <a:rPr lang="zh-CN" altLang="en-US" dirty="0">
                <a:solidFill>
                  <a:schemeClr val="tx1">
                    <a:lumMod val="75000"/>
                    <a:lumOff val="25000"/>
                  </a:schemeClr>
                </a:solidFill>
                <a:sym typeface="Arial" panose="020B0604020202020204" pitchFamily="34" charset="0"/>
              </a:rPr>
              <a:t>平均</a:t>
            </a:r>
            <a:r>
              <a:rPr lang="en-US" altLang="zh-CN" dirty="0">
                <a:solidFill>
                  <a:schemeClr val="tx1">
                    <a:lumMod val="75000"/>
                    <a:lumOff val="25000"/>
                  </a:schemeClr>
                </a:solidFill>
                <a:sym typeface="Arial" panose="020B0604020202020204" pitchFamily="34" charset="0"/>
              </a:rPr>
              <a:t>) </a:t>
            </a:r>
            <a:r>
              <a:rPr lang="zh-CN" altLang="en-US" dirty="0">
                <a:solidFill>
                  <a:schemeClr val="tx1">
                    <a:lumMod val="75000"/>
                    <a:lumOff val="25000"/>
                  </a:schemeClr>
                </a:solidFill>
                <a:sym typeface="Arial" panose="020B0604020202020204" pitchFamily="34" charset="0"/>
              </a:rPr>
              <a:t>需要的时钟周期数</a:t>
            </a:r>
            <a:endParaRPr lang="en-US" altLang="zh-CN" dirty="0">
              <a:solidFill>
                <a:schemeClr val="tx1">
                  <a:lumMod val="75000"/>
                  <a:lumOff val="25000"/>
                </a:schemeClr>
              </a:solidFill>
              <a:sym typeface="Arial" panose="020B0604020202020204" pitchFamily="34" charset="0"/>
            </a:endParaRPr>
          </a:p>
          <a:p>
            <a:pPr lvl="1">
              <a:lnSpc>
                <a:spcPct val="130000"/>
              </a:lnSpc>
              <a:spcAft>
                <a:spcPct val="20000"/>
              </a:spcAft>
            </a:pPr>
            <a:r>
              <a:rPr lang="zh-CN" altLang="en-US" dirty="0"/>
              <a:t>单条指令</a:t>
            </a:r>
            <a:r>
              <a:rPr lang="en-US" altLang="zh-CN" dirty="0"/>
              <a:t>CPI </a:t>
            </a:r>
          </a:p>
          <a:p>
            <a:pPr lvl="1">
              <a:lnSpc>
                <a:spcPct val="130000"/>
              </a:lnSpc>
              <a:spcAft>
                <a:spcPct val="20000"/>
              </a:spcAft>
            </a:pPr>
            <a:r>
              <a:rPr lang="zh-CN" altLang="en-US" dirty="0"/>
              <a:t>一段程序中所有指令的</a:t>
            </a:r>
            <a:r>
              <a:rPr lang="en-US" altLang="zh-CN" dirty="0"/>
              <a:t>CPI</a:t>
            </a:r>
          </a:p>
          <a:p>
            <a:pPr lvl="1">
              <a:lnSpc>
                <a:spcPct val="130000"/>
              </a:lnSpc>
              <a:spcAft>
                <a:spcPct val="20000"/>
              </a:spcAft>
            </a:pPr>
            <a:r>
              <a:rPr lang="zh-CN" altLang="en-US" dirty="0"/>
              <a:t>指令系统</a:t>
            </a:r>
            <a:r>
              <a:rPr lang="en-US" altLang="zh-CN" dirty="0"/>
              <a:t>CPI </a:t>
            </a:r>
          </a:p>
          <a:p>
            <a:pPr>
              <a:lnSpc>
                <a:spcPct val="130000"/>
              </a:lnSpc>
              <a:spcAft>
                <a:spcPct val="20000"/>
              </a:spcAft>
            </a:pPr>
            <a:r>
              <a:rPr lang="en-US" altLang="zh-CN" dirty="0">
                <a:solidFill>
                  <a:srgbClr val="0070C0"/>
                </a:solidFill>
                <a:sym typeface="Symbol" pitchFamily="18" charset="2"/>
              </a:rPr>
              <a:t>CPI = </a:t>
            </a:r>
            <a:r>
              <a:rPr lang="zh-CN" altLang="en-US" dirty="0">
                <a:solidFill>
                  <a:srgbClr val="0070C0"/>
                </a:solidFill>
                <a:sym typeface="Symbol" pitchFamily="18" charset="2"/>
              </a:rPr>
              <a:t>一段程序中所有指令的时钟周期数之和 </a:t>
            </a:r>
            <a:r>
              <a:rPr lang="en-US" altLang="zh-CN" dirty="0">
                <a:solidFill>
                  <a:srgbClr val="0070C0"/>
                </a:solidFill>
                <a:sym typeface="Symbol" pitchFamily="18" charset="2"/>
              </a:rPr>
              <a:t>/ </a:t>
            </a:r>
            <a:r>
              <a:rPr lang="zh-CN" altLang="en-US" dirty="0">
                <a:solidFill>
                  <a:srgbClr val="0070C0"/>
                </a:solidFill>
                <a:sym typeface="Symbol" pitchFamily="18" charset="2"/>
              </a:rPr>
              <a:t>指令条数       </a:t>
            </a:r>
            <a:r>
              <a:rPr lang="en-US" altLang="zh-CN" sz="1800" dirty="0">
                <a:solidFill>
                  <a:srgbClr val="C00000"/>
                </a:solidFill>
                <a:latin typeface="Times New Roman" pitchFamily="18" charset="0"/>
                <a:sym typeface="Symbol" pitchFamily="18" charset="2"/>
              </a:rPr>
              <a:t>//</a:t>
            </a:r>
            <a:r>
              <a:rPr lang="zh-CN" altLang="en-US" sz="1800" dirty="0">
                <a:solidFill>
                  <a:srgbClr val="C00000"/>
                </a:solidFill>
                <a:latin typeface="Times New Roman" pitchFamily="18" charset="0"/>
                <a:sym typeface="Symbol" pitchFamily="18" charset="2"/>
              </a:rPr>
              <a:t>统计</a:t>
            </a:r>
          </a:p>
          <a:p>
            <a:pPr>
              <a:lnSpc>
                <a:spcPct val="130000"/>
              </a:lnSpc>
              <a:spcAft>
                <a:spcPct val="20000"/>
              </a:spcAft>
              <a:buNone/>
            </a:pPr>
            <a:r>
              <a:rPr lang="zh-CN" altLang="en-US" sz="1800" dirty="0">
                <a:solidFill>
                  <a:srgbClr val="000000"/>
                </a:solidFill>
                <a:latin typeface="Times New Roman" pitchFamily="18" charset="0"/>
                <a:sym typeface="Symbol" pitchFamily="18" charset="2"/>
              </a:rPr>
              <a:t>           </a:t>
            </a:r>
            <a:r>
              <a:rPr lang="zh-CN" altLang="en-US" dirty="0">
                <a:solidFill>
                  <a:srgbClr val="0070C0"/>
                </a:solidFill>
                <a:sym typeface="Symbol" pitchFamily="18" charset="2"/>
              </a:rPr>
              <a:t> </a:t>
            </a:r>
            <a:r>
              <a:rPr lang="en-US" altLang="zh-CN" dirty="0">
                <a:solidFill>
                  <a:srgbClr val="0070C0"/>
                </a:solidFill>
                <a:sym typeface="Symbol" pitchFamily="18" charset="2"/>
              </a:rPr>
              <a:t>=  </a:t>
            </a:r>
            <a:r>
              <a:rPr lang="zh-CN" altLang="en-US" dirty="0">
                <a:solidFill>
                  <a:srgbClr val="0070C0"/>
                </a:solidFill>
                <a:latin typeface="Times New Roman" pitchFamily="18" charset="0"/>
                <a:sym typeface="Symbol" pitchFamily="18" charset="2"/>
              </a:rPr>
              <a:t>程序中各类指令的</a:t>
            </a:r>
            <a:r>
              <a:rPr lang="en-US" altLang="zh-CN" dirty="0">
                <a:solidFill>
                  <a:srgbClr val="0070C0"/>
                </a:solidFill>
                <a:latin typeface="Times New Roman" pitchFamily="18" charset="0"/>
                <a:sym typeface="Symbol" pitchFamily="18" charset="2"/>
              </a:rPr>
              <a:t>CPI    </a:t>
            </a:r>
            <a:r>
              <a:rPr lang="zh-CN" altLang="en-US" dirty="0">
                <a:solidFill>
                  <a:srgbClr val="0070C0"/>
                </a:solidFill>
                <a:latin typeface="Times New Roman" pitchFamily="18" charset="0"/>
                <a:sym typeface="Symbol" pitchFamily="18" charset="2"/>
              </a:rPr>
              <a:t>程序中该类指令的比例 </a:t>
            </a:r>
            <a:r>
              <a:rPr lang="zh-CN" altLang="en-US" dirty="0">
                <a:solidFill>
                  <a:srgbClr val="000000"/>
                </a:solidFill>
                <a:latin typeface="Times New Roman" pitchFamily="18" charset="0"/>
                <a:sym typeface="Symbol" pitchFamily="18" charset="2"/>
              </a:rPr>
              <a:t>          </a:t>
            </a:r>
            <a:r>
              <a:rPr lang="en-US" altLang="zh-CN" sz="1800" dirty="0">
                <a:solidFill>
                  <a:srgbClr val="C00000"/>
                </a:solidFill>
                <a:latin typeface="Times New Roman" pitchFamily="18" charset="0"/>
                <a:sym typeface="Symbol" pitchFamily="18" charset="2"/>
              </a:rPr>
              <a:t>//</a:t>
            </a:r>
            <a:r>
              <a:rPr lang="zh-CN" altLang="en-US" sz="1800" dirty="0">
                <a:solidFill>
                  <a:srgbClr val="C00000"/>
                </a:solidFill>
                <a:latin typeface="Times New Roman" pitchFamily="18" charset="0"/>
                <a:sym typeface="Symbol" pitchFamily="18" charset="2"/>
              </a:rPr>
              <a:t>加权</a:t>
            </a:r>
          </a:p>
          <a:p>
            <a:pPr>
              <a:lnSpc>
                <a:spcPct val="130000"/>
              </a:lnSpc>
              <a:spcAft>
                <a:spcPct val="20000"/>
              </a:spcAft>
              <a:buNone/>
            </a:pPr>
            <a:endParaRPr lang="en-US" altLang="zh-CN" sz="1500" dirty="0">
              <a:solidFill>
                <a:srgbClr val="000000"/>
              </a:solidFill>
              <a:latin typeface="Times New Roman" pitchFamily="18" charset="0"/>
              <a:sym typeface="Symbol" pitchFamily="18" charset="2"/>
            </a:endParaRPr>
          </a:p>
          <a:p>
            <a:pPr>
              <a:lnSpc>
                <a:spcPct val="130000"/>
              </a:lnSpc>
              <a:spcAft>
                <a:spcPct val="20000"/>
              </a:spcAft>
              <a:buNone/>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dirty="0">
              <a:solidFill>
                <a:srgbClr val="000000"/>
              </a:solidFill>
              <a:latin typeface="Times New Roman" pitchFamily="18" charset="0"/>
              <a:sym typeface="Symbol" pitchFamily="18" charset="2"/>
            </a:endParaRPr>
          </a:p>
          <a:p>
            <a:endParaRPr lang="zh-CN" altLang="en-US" dirty="0"/>
          </a:p>
        </p:txBody>
      </p:sp>
      <mc:AlternateContent xmlns:mc="http://schemas.openxmlformats.org/markup-compatibility/2006" xmlns:a14="http://schemas.microsoft.com/office/drawing/2010/main">
        <mc:Choice Requires="a14">
          <p:sp>
            <p:nvSpPr>
              <p:cNvPr id="2" name="矩形 1"/>
              <p:cNvSpPr/>
              <p:nvPr/>
            </p:nvSpPr>
            <p:spPr>
              <a:xfrm>
                <a:off x="365867" y="4669228"/>
                <a:ext cx="1900464" cy="724814"/>
              </a:xfrm>
              <a:prstGeom prst="rect">
                <a:avLst/>
              </a:prstGeom>
            </p:spPr>
            <p:txBody>
              <a:bodyPr wrap="square">
                <a:spAutoFit/>
              </a:bodyPr>
              <a:lstStyle/>
              <a:p>
                <a:pPr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en-US" altLang="zh-CN" i="1">
                          <a:solidFill>
                            <a:prstClr val="black"/>
                          </a:solidFill>
                          <a:latin typeface="Cambria Math" panose="02040503050406030204" pitchFamily="18" charset="0"/>
                        </a:rPr>
                        <m:t>𝐶𝑃𝐼</m:t>
                      </m:r>
                      <m:r>
                        <a:rPr kumimoji="0" lang="en-US" altLang="zh-CN" i="1">
                          <a:solidFill>
                            <a:prstClr val="black"/>
                          </a:solidFill>
                          <a:latin typeface="Cambria Math" panose="02040503050406030204" pitchFamily="18" charset="0"/>
                        </a:rPr>
                        <m:t>=</m:t>
                      </m:r>
                      <m:f>
                        <m:fPr>
                          <m:ctrlPr>
                            <a:rPr kumimoji="0" lang="zh-CN" altLang="zh-CN" i="1">
                              <a:solidFill>
                                <a:prstClr val="black"/>
                              </a:solidFill>
                              <a:latin typeface="Cambria Math" panose="02040503050406030204" pitchFamily="18" charset="0"/>
                            </a:rPr>
                          </m:ctrlPr>
                        </m:fPr>
                        <m:num>
                          <m:r>
                            <a:rPr kumimoji="0" lang="en-US" altLang="zh-CN" i="1">
                              <a:solidFill>
                                <a:prstClr val="black"/>
                              </a:solidFill>
                              <a:latin typeface="Cambria Math" panose="02040503050406030204" pitchFamily="18" charset="0"/>
                            </a:rPr>
                            <m:t>𝑚</m:t>
                          </m:r>
                        </m:num>
                        <m:den>
                          <m:r>
                            <a:rPr kumimoji="0" lang="en-US" altLang="zh-CN" i="1">
                              <a:solidFill>
                                <a:prstClr val="black"/>
                              </a:solidFill>
                              <a:latin typeface="Cambria Math" panose="02040503050406030204" pitchFamily="18" charset="0"/>
                            </a:rPr>
                            <m:t>𝐼𝐶</m:t>
                          </m:r>
                        </m:den>
                      </m:f>
                    </m:oMath>
                  </m:oMathPara>
                </a14:m>
                <a:endParaRPr kumimoji="0" lang="zh-CN" altLang="en-US">
                  <a:solidFill>
                    <a:prstClr val="black"/>
                  </a:solidFill>
                  <a:latin typeface="等线"/>
                  <a:ea typeface="等线" panose="0201060003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365867" y="4669228"/>
                <a:ext cx="1900464" cy="72481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573014" y="4570571"/>
                <a:ext cx="6232668" cy="922176"/>
              </a:xfrm>
              <a:prstGeom prst="rect">
                <a:avLst/>
              </a:prstGeom>
            </p:spPr>
            <p:txBody>
              <a:bodyPr wrap="none">
                <a:spAutoFit/>
              </a:bodyPr>
              <a:lstStyle/>
              <a:p>
                <a:pPr defTabSz="685800" fontAlgn="auto">
                  <a:spcBef>
                    <a:spcPts val="0"/>
                  </a:spcBef>
                  <a:spcAft>
                    <a:spcPts val="0"/>
                  </a:spcAft>
                </a:pPr>
                <a14:m>
                  <m:oMathPara xmlns:m="http://schemas.openxmlformats.org/officeDocument/2006/math">
                    <m:oMathParaPr>
                      <m:jc m:val="centerGroup"/>
                    </m:oMathParaPr>
                    <m:oMath xmlns:m="http://schemas.openxmlformats.org/officeDocument/2006/math">
                      <m:d>
                        <m:dPr>
                          <m:begChr m:val=""/>
                          <m:ctrlPr>
                            <a:rPr kumimoji="0" lang="zh-CN" altLang="en-US" i="1">
                              <a:solidFill>
                                <a:prstClr val="black"/>
                              </a:solidFill>
                              <a:latin typeface="Cambria Math" panose="02040503050406030204" pitchFamily="18" charset="0"/>
                            </a:rPr>
                          </m:ctrlPr>
                        </m:dPr>
                        <m:e>
                          <m:r>
                            <a:rPr kumimoji="0" lang="zh-CN" altLang="en-US" i="1">
                              <a:solidFill>
                                <a:prstClr val="black"/>
                              </a:solidFill>
                              <a:latin typeface="Cambria Math" panose="02040503050406030204" pitchFamily="18" charset="0"/>
                            </a:rPr>
                            <m:t>𝐶𝑃𝐼</m:t>
                          </m:r>
                          <m:r>
                            <a:rPr kumimoji="0" lang="zh-CN" altLang="en-US">
                              <a:solidFill>
                                <a:prstClr val="black"/>
                              </a:solidFill>
                              <a:latin typeface="Cambria Math" panose="02040503050406030204" pitchFamily="18" charset="0"/>
                            </a:rPr>
                            <m:t>=</m:t>
                          </m:r>
                          <m:nary>
                            <m:naryPr>
                              <m:chr m:val="∑"/>
                              <m:limLoc m:val="subSup"/>
                              <m:grow m:val="on"/>
                              <m:ctrlPr>
                                <a:rPr kumimoji="0" lang="zh-CN" altLang="en-US" i="1">
                                  <a:solidFill>
                                    <a:prstClr val="black"/>
                                  </a:solidFill>
                                  <a:latin typeface="Cambria Math" panose="02040503050406030204" pitchFamily="18" charset="0"/>
                                </a:rPr>
                              </m:ctrlPr>
                            </m:naryPr>
                            <m:sub>
                              <m:r>
                                <a:rPr kumimoji="0" lang="zh-CN" altLang="en-US" i="1">
                                  <a:solidFill>
                                    <a:prstClr val="black"/>
                                  </a:solidFill>
                                  <a:latin typeface="Cambria Math" panose="02040503050406030204" pitchFamily="18" charset="0"/>
                                </a:rPr>
                                <m:t>𝑖</m:t>
                              </m:r>
                              <m:r>
                                <a:rPr kumimoji="0" lang="zh-CN" altLang="en-US">
                                  <a:solidFill>
                                    <a:prstClr val="black"/>
                                  </a:solidFill>
                                  <a:latin typeface="Cambria Math" panose="02040503050406030204" pitchFamily="18" charset="0"/>
                                </a:rPr>
                                <m:t>=1</m:t>
                              </m:r>
                            </m:sub>
                            <m:sup>
                              <m:r>
                                <a:rPr kumimoji="0" lang="zh-CN" altLang="en-US" i="1">
                                  <a:solidFill>
                                    <a:prstClr val="black"/>
                                  </a:solidFill>
                                  <a:latin typeface="Cambria Math" panose="02040503050406030204" pitchFamily="18" charset="0"/>
                                </a:rPr>
                                <m:t>𝑛</m:t>
                              </m:r>
                            </m:sup>
                            <m:e>
                              <m:d>
                                <m:dPr>
                                  <m:ctrlPr>
                                    <a:rPr kumimoji="0" lang="zh-CN" altLang="en-US" i="1">
                                      <a:solidFill>
                                        <a:prstClr val="black"/>
                                      </a:solidFill>
                                      <a:latin typeface="Cambria Math" panose="02040503050406030204" pitchFamily="18" charset="0"/>
                                    </a:rPr>
                                  </m:ctrlPr>
                                </m:dPr>
                                <m:e>
                                  <m:sSub>
                                    <m:sSubPr>
                                      <m:ctrlPr>
                                        <a:rPr kumimoji="0" lang="zh-CN" altLang="en-US" i="1">
                                          <a:solidFill>
                                            <a:prstClr val="black"/>
                                          </a:solidFill>
                                          <a:latin typeface="Cambria Math" panose="02040503050406030204" pitchFamily="18" charset="0"/>
                                        </a:rPr>
                                      </m:ctrlPr>
                                    </m:sSubPr>
                                    <m:e>
                                      <m:r>
                                        <a:rPr kumimoji="0" lang="zh-CN" altLang="en-US" i="1">
                                          <a:solidFill>
                                            <a:prstClr val="black"/>
                                          </a:solidFill>
                                          <a:latin typeface="Cambria Math" panose="02040503050406030204" pitchFamily="18" charset="0"/>
                                        </a:rPr>
                                        <m:t>𝐶𝑃𝐼</m:t>
                                      </m:r>
                                    </m:e>
                                    <m:sub>
                                      <m:r>
                                        <a:rPr kumimoji="0" lang="zh-CN" altLang="en-US" i="1">
                                          <a:solidFill>
                                            <a:prstClr val="black"/>
                                          </a:solidFill>
                                          <a:latin typeface="Cambria Math" panose="02040503050406030204" pitchFamily="18" charset="0"/>
                                        </a:rPr>
                                        <m:t>𝑖</m:t>
                                      </m:r>
                                    </m:sub>
                                  </m:sSub>
                                  <m:r>
                                    <a:rPr kumimoji="0" lang="zh-CN" altLang="en-US">
                                      <a:solidFill>
                                        <a:prstClr val="black"/>
                                      </a:solidFill>
                                      <a:latin typeface="Cambria Math" panose="02040503050406030204" pitchFamily="18" charset="0"/>
                                    </a:rPr>
                                    <m:t>×</m:t>
                                  </m:r>
                                  <m:sSub>
                                    <m:sSubPr>
                                      <m:ctrlPr>
                                        <a:rPr kumimoji="0" lang="zh-CN" altLang="en-US" i="1">
                                          <a:solidFill>
                                            <a:prstClr val="black"/>
                                          </a:solidFill>
                                          <a:latin typeface="Cambria Math" panose="02040503050406030204" pitchFamily="18" charset="0"/>
                                        </a:rPr>
                                      </m:ctrlPr>
                                    </m:sSubPr>
                                    <m:e>
                                      <m:r>
                                        <a:rPr kumimoji="0" lang="zh-CN" altLang="en-US" i="1">
                                          <a:solidFill>
                                            <a:prstClr val="black"/>
                                          </a:solidFill>
                                          <a:latin typeface="Cambria Math" panose="02040503050406030204" pitchFamily="18" charset="0"/>
                                        </a:rPr>
                                        <m:t>𝑃</m:t>
                                      </m:r>
                                    </m:e>
                                    <m:sub>
                                      <m:r>
                                        <a:rPr kumimoji="0" lang="zh-CN" altLang="en-US" i="1">
                                          <a:solidFill>
                                            <a:prstClr val="black"/>
                                          </a:solidFill>
                                          <a:latin typeface="Cambria Math" panose="02040503050406030204" pitchFamily="18" charset="0"/>
                                        </a:rPr>
                                        <m:t>𝑖</m:t>
                                      </m:r>
                                    </m:sub>
                                  </m:sSub>
                                </m:e>
                              </m:d>
                            </m:e>
                          </m:nary>
                          <m:r>
                            <a:rPr kumimoji="0" lang="zh-CN" altLang="en-US">
                              <a:solidFill>
                                <a:prstClr val="black"/>
                              </a:solidFill>
                              <a:latin typeface="Cambria Math" panose="02040503050406030204" pitchFamily="18" charset="0"/>
                            </a:rPr>
                            <m:t>=</m:t>
                          </m:r>
                          <m:nary>
                            <m:naryPr>
                              <m:chr m:val="∑"/>
                              <m:limLoc m:val="subSup"/>
                              <m:grow m:val="on"/>
                              <m:ctrlPr>
                                <a:rPr kumimoji="0" lang="zh-CN" altLang="en-US" i="1">
                                  <a:solidFill>
                                    <a:prstClr val="black"/>
                                  </a:solidFill>
                                  <a:latin typeface="Cambria Math" panose="02040503050406030204" pitchFamily="18" charset="0"/>
                                </a:rPr>
                              </m:ctrlPr>
                            </m:naryPr>
                            <m:sub>
                              <m:r>
                                <a:rPr kumimoji="0" lang="zh-CN" altLang="en-US" i="1">
                                  <a:solidFill>
                                    <a:prstClr val="black"/>
                                  </a:solidFill>
                                  <a:latin typeface="Cambria Math" panose="02040503050406030204" pitchFamily="18" charset="0"/>
                                </a:rPr>
                                <m:t>𝑖</m:t>
                              </m:r>
                              <m:r>
                                <a:rPr kumimoji="0" lang="zh-CN" altLang="en-US">
                                  <a:solidFill>
                                    <a:prstClr val="black"/>
                                  </a:solidFill>
                                  <a:latin typeface="Cambria Math" panose="02040503050406030204" pitchFamily="18" charset="0"/>
                                </a:rPr>
                                <m:t>=1</m:t>
                              </m:r>
                            </m:sub>
                            <m:sup>
                              <m:r>
                                <a:rPr kumimoji="0" lang="zh-CN" altLang="en-US" i="1">
                                  <a:solidFill>
                                    <a:prstClr val="black"/>
                                  </a:solidFill>
                                  <a:latin typeface="Cambria Math" panose="02040503050406030204" pitchFamily="18" charset="0"/>
                                </a:rPr>
                                <m:t>𝑛</m:t>
                              </m:r>
                            </m:sup>
                            <m:e>
                              <m:sSub>
                                <m:sSubPr>
                                  <m:ctrlPr>
                                    <a:rPr kumimoji="0" lang="zh-CN" altLang="en-US" i="1">
                                      <a:solidFill>
                                        <a:prstClr val="black"/>
                                      </a:solidFill>
                                      <a:latin typeface="Cambria Math" panose="02040503050406030204" pitchFamily="18" charset="0"/>
                                    </a:rPr>
                                  </m:ctrlPr>
                                </m:sSubPr>
                                <m:e>
                                  <m:d>
                                    <m:dPr>
                                      <m:endChr m:val=""/>
                                      <m:ctrlPr>
                                        <a:rPr kumimoji="0" lang="zh-CN" altLang="en-US" i="1">
                                          <a:solidFill>
                                            <a:prstClr val="black"/>
                                          </a:solidFill>
                                          <a:latin typeface="Cambria Math" panose="02040503050406030204" pitchFamily="18" charset="0"/>
                                        </a:rPr>
                                      </m:ctrlPr>
                                    </m:dPr>
                                    <m:e>
                                      <m:r>
                                        <a:rPr kumimoji="0" lang="zh-CN" altLang="en-US" i="1">
                                          <a:solidFill>
                                            <a:prstClr val="black"/>
                                          </a:solidFill>
                                          <a:latin typeface="Cambria Math" panose="02040503050406030204" pitchFamily="18" charset="0"/>
                                        </a:rPr>
                                        <m:t>𝐶𝑃𝐼</m:t>
                                      </m:r>
                                    </m:e>
                                  </m:d>
                                </m:e>
                                <m:sub>
                                  <m:r>
                                    <a:rPr kumimoji="0" lang="zh-CN" altLang="en-US" i="1">
                                      <a:solidFill>
                                        <a:prstClr val="black"/>
                                      </a:solidFill>
                                      <a:latin typeface="Cambria Math" panose="02040503050406030204" pitchFamily="18" charset="0"/>
                                    </a:rPr>
                                    <m:t>𝑖</m:t>
                                  </m:r>
                                </m:sub>
                              </m:sSub>
                            </m:e>
                          </m:nary>
                          <m:r>
                            <a:rPr kumimoji="0" lang="zh-CN" altLang="en-US">
                              <a:solidFill>
                                <a:prstClr val="black"/>
                              </a:solidFill>
                              <a:latin typeface="Cambria Math" panose="02040503050406030204" pitchFamily="18" charset="0"/>
                            </a:rPr>
                            <m:t>×</m:t>
                          </m:r>
                          <m:f>
                            <m:fPr>
                              <m:ctrlPr>
                                <a:rPr kumimoji="0" lang="zh-CN" altLang="en-US" i="1">
                                  <a:solidFill>
                                    <a:prstClr val="black"/>
                                  </a:solidFill>
                                  <a:latin typeface="Cambria Math" panose="02040503050406030204" pitchFamily="18" charset="0"/>
                                </a:rPr>
                              </m:ctrlPr>
                            </m:fPr>
                            <m:num>
                              <m:sSub>
                                <m:sSubPr>
                                  <m:ctrlPr>
                                    <a:rPr kumimoji="0" lang="zh-CN" altLang="en-US" i="1">
                                      <a:solidFill>
                                        <a:prstClr val="black"/>
                                      </a:solidFill>
                                      <a:latin typeface="Cambria Math" panose="02040503050406030204" pitchFamily="18" charset="0"/>
                                    </a:rPr>
                                  </m:ctrlPr>
                                </m:sSubPr>
                                <m:e>
                                  <m:r>
                                    <a:rPr kumimoji="0" lang="zh-CN" altLang="en-US" i="1">
                                      <a:solidFill>
                                        <a:prstClr val="black"/>
                                      </a:solidFill>
                                      <a:latin typeface="Cambria Math" panose="02040503050406030204" pitchFamily="18" charset="0"/>
                                    </a:rPr>
                                    <m:t>𝐼𝐶</m:t>
                                  </m:r>
                                </m:e>
                                <m:sub>
                                  <m:r>
                                    <a:rPr kumimoji="0" lang="zh-CN" altLang="en-US" i="1">
                                      <a:solidFill>
                                        <a:prstClr val="black"/>
                                      </a:solidFill>
                                      <a:latin typeface="Cambria Math" panose="02040503050406030204" pitchFamily="18" charset="0"/>
                                    </a:rPr>
                                    <m:t>𝑖</m:t>
                                  </m:r>
                                </m:sub>
                              </m:sSub>
                            </m:num>
                            <m:den>
                              <m:r>
                                <a:rPr kumimoji="0" lang="zh-CN" altLang="en-US" i="1">
                                  <a:solidFill>
                                    <a:prstClr val="black"/>
                                  </a:solidFill>
                                  <a:latin typeface="Cambria Math" panose="02040503050406030204" pitchFamily="18" charset="0"/>
                                </a:rPr>
                                <m:t>𝐼𝐶</m:t>
                              </m:r>
                            </m:den>
                          </m:f>
                        </m:e>
                      </m:d>
                    </m:oMath>
                  </m:oMathPara>
                </a14:m>
                <a:endParaRPr kumimoji="0" lang="zh-CN" altLang="en-US">
                  <a:solidFill>
                    <a:prstClr val="black"/>
                  </a:solidFill>
                  <a:latin typeface="等线"/>
                  <a:ea typeface="等线"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573014" y="4570571"/>
                <a:ext cx="6232668" cy="922176"/>
              </a:xfrm>
              <a:prstGeom prst="rect">
                <a:avLst/>
              </a:prstGeom>
              <a:blipFill>
                <a:blip r:embed="rId3"/>
                <a:stretch>
                  <a:fillRect/>
                </a:stretch>
              </a:blipFill>
            </p:spPr>
            <p:txBody>
              <a:bodyPr/>
              <a:lstStyle/>
              <a:p>
                <a:r>
                  <a:rPr lang="zh-CN" altLang="en-US">
                    <a:noFill/>
                  </a:rPr>
                  <a:t> </a:t>
                </a:r>
              </a:p>
            </p:txBody>
          </p:sp>
        </mc:Fallback>
      </mc:AlternateContent>
      <p:sp>
        <p:nvSpPr>
          <p:cNvPr id="6" name="Rectangle 9">
            <a:extLst>
              <a:ext uri="{FF2B5EF4-FFF2-40B4-BE49-F238E27FC236}">
                <a16:creationId xmlns:a16="http://schemas.microsoft.com/office/drawing/2014/main" id="{52A04312-743E-48F0-A1E4-3516BC70F76B}"/>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897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9">
            <a:extLst>
              <a:ext uri="{FF2B5EF4-FFF2-40B4-BE49-F238E27FC236}">
                <a16:creationId xmlns:a16="http://schemas.microsoft.com/office/drawing/2014/main" id="{FB572602-8FAD-4214-9463-75D7ADE436E7}"/>
              </a:ext>
            </a:extLst>
          </p:cNvPr>
          <p:cNvSpPr/>
          <p:nvPr/>
        </p:nvSpPr>
        <p:spPr>
          <a:xfrm>
            <a:off x="1859944" y="2024904"/>
            <a:ext cx="5551793" cy="2540110"/>
          </a:xfrm>
          <a:prstGeom prst="roundRect">
            <a:avLst>
              <a:gd name="adj" fmla="val 5192"/>
            </a:avLst>
          </a:prstGeom>
          <a:solidFill>
            <a:schemeClr val="accent1">
              <a:lumMod val="20000"/>
              <a:lumOff val="80000"/>
            </a:schemeClr>
          </a:soli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zh-CN" altLang="en-US" sz="1422">
              <a:solidFill>
                <a:prstClr val="white"/>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MIPS   (Million Instructions  Per Second) </a:t>
            </a:r>
            <a:endParaRPr lang="zh-CN" altLang="en-US" dirty="0"/>
          </a:p>
        </p:txBody>
      </p:sp>
      <p:sp>
        <p:nvSpPr>
          <p:cNvPr id="3" name="内容占位符 2"/>
          <p:cNvSpPr>
            <a:spLocks noGrp="1"/>
          </p:cNvSpPr>
          <p:nvPr>
            <p:ph idx="1"/>
          </p:nvPr>
        </p:nvSpPr>
        <p:spPr>
          <a:xfrm>
            <a:off x="365867" y="1564324"/>
            <a:ext cx="7886699" cy="921161"/>
          </a:xfrm>
        </p:spPr>
        <p:txBody>
          <a:bodyPr/>
          <a:lstStyle/>
          <a:p>
            <a:r>
              <a:rPr lang="zh-CN" altLang="en-US" sz="2100" dirty="0">
                <a:solidFill>
                  <a:srgbClr val="000000"/>
                </a:solidFill>
                <a:latin typeface="微软雅黑"/>
                <a:ea typeface="微软雅黑"/>
                <a:sym typeface="Symbol" pitchFamily="18" charset="2"/>
              </a:rPr>
              <a:t>表示每秒钟执行指令的条数  </a:t>
            </a:r>
            <a:r>
              <a:rPr lang="en-US" altLang="zh-CN" sz="2100" dirty="0">
                <a:solidFill>
                  <a:srgbClr val="000000"/>
                </a:solidFill>
                <a:latin typeface="微软雅黑"/>
                <a:ea typeface="微软雅黑"/>
                <a:sym typeface="Symbol" pitchFamily="18" charset="2"/>
              </a:rPr>
              <a:t>(</a:t>
            </a:r>
            <a:r>
              <a:rPr lang="zh-CN" altLang="en-US" sz="2100" dirty="0">
                <a:solidFill>
                  <a:srgbClr val="000000"/>
                </a:solidFill>
                <a:latin typeface="微软雅黑"/>
                <a:ea typeface="微软雅黑"/>
                <a:sym typeface="Symbol" pitchFamily="18" charset="2"/>
              </a:rPr>
              <a:t>以百万条为单位</a:t>
            </a:r>
            <a:r>
              <a:rPr lang="en-US" altLang="zh-CN" sz="2100" dirty="0">
                <a:solidFill>
                  <a:srgbClr val="000000"/>
                </a:solidFill>
                <a:latin typeface="微软雅黑"/>
                <a:ea typeface="微软雅黑"/>
                <a:sym typeface="Symbol" pitchFamily="18" charset="2"/>
              </a:rPr>
              <a:t>)</a:t>
            </a:r>
            <a:endParaRPr lang="en-US" altLang="zh-CN" sz="2100" dirty="0">
              <a:solidFill>
                <a:srgbClr val="000000"/>
              </a:solidFill>
              <a:latin typeface="微软雅黑"/>
              <a:ea typeface="微软雅黑"/>
            </a:endParaRPr>
          </a:p>
          <a:p>
            <a:endParaRPr lang="zh-CN" altLang="en-US" dirty="0"/>
          </a:p>
        </p:txBody>
      </p:sp>
      <p:grpSp>
        <p:nvGrpSpPr>
          <p:cNvPr id="46" name="Group 4">
            <a:extLst>
              <a:ext uri="{FF2B5EF4-FFF2-40B4-BE49-F238E27FC236}">
                <a16:creationId xmlns:a16="http://schemas.microsoft.com/office/drawing/2014/main" id="{5968EC2C-AFBC-48A1-BE55-5633782DE74B}"/>
              </a:ext>
            </a:extLst>
          </p:cNvPr>
          <p:cNvGrpSpPr/>
          <p:nvPr/>
        </p:nvGrpSpPr>
        <p:grpSpPr bwMode="auto">
          <a:xfrm>
            <a:off x="2225916" y="2167388"/>
            <a:ext cx="2695745" cy="789562"/>
            <a:chOff x="-35" y="-75"/>
            <a:chExt cx="1833" cy="555"/>
          </a:xfrm>
        </p:grpSpPr>
        <p:sp>
          <p:nvSpPr>
            <p:cNvPr id="47" name="Line 5">
              <a:extLst>
                <a:ext uri="{FF2B5EF4-FFF2-40B4-BE49-F238E27FC236}">
                  <a16:creationId xmlns:a16="http://schemas.microsoft.com/office/drawing/2014/main" id="{1A8E183B-42E2-49A2-BCF6-9184A639D5E1}"/>
                </a:ext>
              </a:extLst>
            </p:cNvPr>
            <p:cNvSpPr>
              <a:spLocks noChangeShapeType="1"/>
            </p:cNvSpPr>
            <p:nvPr/>
          </p:nvSpPr>
          <p:spPr bwMode="auto">
            <a:xfrm>
              <a:off x="644" y="217"/>
              <a:ext cx="1154"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kumimoji="0" lang="zh-CN" altLang="en-US" sz="1280" dirty="0">
                <a:solidFill>
                  <a:prstClr val="black"/>
                </a:solidFill>
                <a:latin typeface="等线"/>
                <a:ea typeface="等线" panose="02010600030101010101" pitchFamily="2" charset="-122"/>
              </a:endParaRPr>
            </a:p>
          </p:txBody>
        </p:sp>
        <p:sp>
          <p:nvSpPr>
            <p:cNvPr id="48" name="Rectangle 6">
              <a:extLst>
                <a:ext uri="{FF2B5EF4-FFF2-40B4-BE49-F238E27FC236}">
                  <a16:creationId xmlns:a16="http://schemas.microsoft.com/office/drawing/2014/main" id="{E63D6285-7E12-45F2-BE43-DA79468A93AC}"/>
                </a:ext>
              </a:extLst>
            </p:cNvPr>
            <p:cNvSpPr>
              <a:spLocks noChangeArrowheads="1"/>
            </p:cNvSpPr>
            <p:nvPr/>
          </p:nvSpPr>
          <p:spPr bwMode="auto">
            <a:xfrm>
              <a:off x="-35" y="102"/>
              <a:ext cx="40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MIPS</a:t>
              </a:r>
            </a:p>
          </p:txBody>
        </p:sp>
        <p:sp>
          <p:nvSpPr>
            <p:cNvPr id="49" name="Rectangle 7">
              <a:extLst>
                <a:ext uri="{FF2B5EF4-FFF2-40B4-BE49-F238E27FC236}">
                  <a16:creationId xmlns:a16="http://schemas.microsoft.com/office/drawing/2014/main" id="{51CBA28A-ACD9-4221-B373-80D8B38012D2}"/>
                </a:ext>
              </a:extLst>
            </p:cNvPr>
            <p:cNvSpPr>
              <a:spLocks noChangeArrowheads="1"/>
            </p:cNvSpPr>
            <p:nvPr/>
          </p:nvSpPr>
          <p:spPr bwMode="auto">
            <a:xfrm>
              <a:off x="1512" y="245"/>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422" dirty="0">
                  <a:solidFill>
                    <a:prstClr val="black">
                      <a:lumMod val="75000"/>
                      <a:lumOff val="25000"/>
                    </a:prstClr>
                  </a:solidFill>
                  <a:latin typeface="微软雅黑" panose="020B0503020204020204" pitchFamily="34" charset="-122"/>
                  <a:ea typeface="微软雅黑" panose="020B0503020204020204" pitchFamily="34" charset="-122"/>
                </a:rPr>
                <a:t>10</a:t>
              </a:r>
            </a:p>
          </p:txBody>
        </p:sp>
        <p:sp>
          <p:nvSpPr>
            <p:cNvPr id="50" name="Rectangle 8">
              <a:extLst>
                <a:ext uri="{FF2B5EF4-FFF2-40B4-BE49-F238E27FC236}">
                  <a16:creationId xmlns:a16="http://schemas.microsoft.com/office/drawing/2014/main" id="{E31A8824-1CF1-423F-A701-E8CC40EAD79A}"/>
                </a:ext>
              </a:extLst>
            </p:cNvPr>
            <p:cNvSpPr>
              <a:spLocks noChangeArrowheads="1"/>
            </p:cNvSpPr>
            <p:nvPr/>
          </p:nvSpPr>
          <p:spPr bwMode="auto">
            <a:xfrm>
              <a:off x="1678" y="199"/>
              <a:ext cx="4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422" baseline="-25000" dirty="0">
                  <a:solidFill>
                    <a:prstClr val="black">
                      <a:lumMod val="75000"/>
                      <a:lumOff val="25000"/>
                    </a:prstClr>
                  </a:solidFill>
                  <a:latin typeface="微软雅黑" panose="020B0503020204020204" pitchFamily="34" charset="-122"/>
                  <a:ea typeface="微软雅黑" panose="020B0503020204020204" pitchFamily="34" charset="-122"/>
                </a:rPr>
                <a:t>6</a:t>
              </a:r>
            </a:p>
          </p:txBody>
        </p:sp>
        <p:sp>
          <p:nvSpPr>
            <p:cNvPr id="51" name="Rectangle 9">
              <a:extLst>
                <a:ext uri="{FF2B5EF4-FFF2-40B4-BE49-F238E27FC236}">
                  <a16:creationId xmlns:a16="http://schemas.microsoft.com/office/drawing/2014/main" id="{8038E8B3-8BF4-4F3E-8794-6CA5DB4C36B2}"/>
                </a:ext>
              </a:extLst>
            </p:cNvPr>
            <p:cNvSpPr>
              <a:spLocks noChangeArrowheads="1"/>
            </p:cNvSpPr>
            <p:nvPr/>
          </p:nvSpPr>
          <p:spPr bwMode="auto">
            <a:xfrm>
              <a:off x="491" y="108"/>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eaLnBrk="0" fontAlgn="auto" hangingPunct="0">
                <a:lnSpc>
                  <a:spcPct val="150000"/>
                </a:lnSpc>
                <a:spcBef>
                  <a:spcPts val="0"/>
                </a:spcBef>
                <a:spcAft>
                  <a:spcPts val="0"/>
                </a:spcAft>
              </a:pPr>
              <a:r>
                <a:rPr kumimoji="0" lang="en-US" altLang="zh-CN" sz="1422" dirty="0">
                  <a:solidFill>
                    <a:prstClr val="black">
                      <a:lumMod val="75000"/>
                      <a:lumOff val="25000"/>
                    </a:prstClr>
                  </a:solidFill>
                  <a:latin typeface="微软雅黑" panose="020B0503020204020204" pitchFamily="34" charset="-122"/>
                  <a:ea typeface="微软雅黑" panose="020B0503020204020204" pitchFamily="34" charset="-122"/>
                </a:rPr>
                <a:t>=</a:t>
              </a:r>
            </a:p>
          </p:txBody>
        </p:sp>
        <p:sp>
          <p:nvSpPr>
            <p:cNvPr id="52" name="Rectangle 10">
              <a:extLst>
                <a:ext uri="{FF2B5EF4-FFF2-40B4-BE49-F238E27FC236}">
                  <a16:creationId xmlns:a16="http://schemas.microsoft.com/office/drawing/2014/main" id="{2F81C270-2E0D-4EF5-BB8F-60D06A72EBCC}"/>
                </a:ext>
              </a:extLst>
            </p:cNvPr>
            <p:cNvSpPr>
              <a:spLocks noChangeArrowheads="1"/>
            </p:cNvSpPr>
            <p:nvPr/>
          </p:nvSpPr>
          <p:spPr bwMode="auto">
            <a:xfrm>
              <a:off x="1408" y="252"/>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zh-CN" altLang="en-US" sz="1422" dirty="0">
                  <a:solidFill>
                    <a:prstClr val="black">
                      <a:lumMod val="75000"/>
                      <a:lumOff val="25000"/>
                    </a:prstClr>
                  </a:solidFill>
                  <a:latin typeface="微软雅黑" panose="020B0503020204020204" pitchFamily="34" charset="-122"/>
                  <a:ea typeface="微软雅黑" panose="020B0503020204020204" pitchFamily="34" charset="-122"/>
                  <a:sym typeface="Symbol" panose="05050102010706020507" pitchFamily="18" charset="2"/>
                </a:rPr>
                <a:t></a:t>
              </a:r>
              <a:endParaRPr kumimoji="0" lang="zh-CN" altLang="en-US" sz="1422"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3" name="Rectangle 11">
              <a:extLst>
                <a:ext uri="{FF2B5EF4-FFF2-40B4-BE49-F238E27FC236}">
                  <a16:creationId xmlns:a16="http://schemas.microsoft.com/office/drawing/2014/main" id="{C01C5704-DAF3-4C43-908A-A5BB8243C021}"/>
                </a:ext>
              </a:extLst>
            </p:cNvPr>
            <p:cNvSpPr>
              <a:spLocks noChangeArrowheads="1"/>
            </p:cNvSpPr>
            <p:nvPr/>
          </p:nvSpPr>
          <p:spPr bwMode="auto">
            <a:xfrm>
              <a:off x="924" y="-75"/>
              <a:ext cx="593"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zh-CN" altLang="en-US" sz="1706" dirty="0">
                  <a:solidFill>
                    <a:prstClr val="black">
                      <a:lumMod val="75000"/>
                      <a:lumOff val="25000"/>
                    </a:prstClr>
                  </a:solidFill>
                  <a:latin typeface="微软雅黑" panose="020B0503020204020204" pitchFamily="34" charset="-122"/>
                  <a:ea typeface="微软雅黑" panose="020B0503020204020204" pitchFamily="34" charset="-122"/>
                </a:rPr>
                <a:t>指令条数</a:t>
              </a:r>
            </a:p>
          </p:txBody>
        </p:sp>
        <p:sp>
          <p:nvSpPr>
            <p:cNvPr id="54" name="Rectangle 12">
              <a:extLst>
                <a:ext uri="{FF2B5EF4-FFF2-40B4-BE49-F238E27FC236}">
                  <a16:creationId xmlns:a16="http://schemas.microsoft.com/office/drawing/2014/main" id="{F9E43D64-2D20-484A-84E4-C0E05FF73B7A}"/>
                </a:ext>
              </a:extLst>
            </p:cNvPr>
            <p:cNvSpPr>
              <a:spLocks noChangeArrowheads="1"/>
            </p:cNvSpPr>
            <p:nvPr/>
          </p:nvSpPr>
          <p:spPr bwMode="auto">
            <a:xfrm>
              <a:off x="790" y="236"/>
              <a:ext cx="6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zh-CN" altLang="en-US" sz="1706" dirty="0">
                  <a:solidFill>
                    <a:prstClr val="black">
                      <a:lumMod val="75000"/>
                      <a:lumOff val="25000"/>
                    </a:prstClr>
                  </a:solidFill>
                  <a:latin typeface="微软雅黑" panose="020B0503020204020204" pitchFamily="34" charset="-122"/>
                  <a:ea typeface="微软雅黑" panose="020B0503020204020204" pitchFamily="34" charset="-122"/>
                </a:rPr>
                <a:t>执行时间</a:t>
              </a:r>
            </a:p>
          </p:txBody>
        </p:sp>
      </p:grpSp>
      <p:grpSp>
        <p:nvGrpSpPr>
          <p:cNvPr id="55" name="Group 14">
            <a:extLst>
              <a:ext uri="{FF2B5EF4-FFF2-40B4-BE49-F238E27FC236}">
                <a16:creationId xmlns:a16="http://schemas.microsoft.com/office/drawing/2014/main" id="{9720F264-96EA-4C14-BA97-DCB1586BBA72}"/>
              </a:ext>
            </a:extLst>
          </p:cNvPr>
          <p:cNvGrpSpPr/>
          <p:nvPr/>
        </p:nvGrpSpPr>
        <p:grpSpPr bwMode="auto">
          <a:xfrm>
            <a:off x="2971115" y="2953568"/>
            <a:ext cx="4113705" cy="759744"/>
            <a:chOff x="22" y="-60"/>
            <a:chExt cx="2113" cy="673"/>
          </a:xfrm>
        </p:grpSpPr>
        <p:sp>
          <p:nvSpPr>
            <p:cNvPr id="56" name="Rectangle 15">
              <a:extLst>
                <a:ext uri="{FF2B5EF4-FFF2-40B4-BE49-F238E27FC236}">
                  <a16:creationId xmlns:a16="http://schemas.microsoft.com/office/drawing/2014/main" id="{F64DD9CF-1B3F-43C0-8C69-B78E12CCA74A}"/>
                </a:ext>
              </a:extLst>
            </p:cNvPr>
            <p:cNvSpPr>
              <a:spLocks noChangeArrowheads="1"/>
            </p:cNvSpPr>
            <p:nvPr/>
          </p:nvSpPr>
          <p:spPr bwMode="auto">
            <a:xfrm>
              <a:off x="132" y="305"/>
              <a:ext cx="174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422" dirty="0">
                  <a:solidFill>
                    <a:prstClr val="black">
                      <a:lumMod val="75000"/>
                      <a:lumOff val="25000"/>
                    </a:prstClr>
                  </a:solidFill>
                  <a:latin typeface="微软雅黑" panose="020B0503020204020204" pitchFamily="34" charset="-122"/>
                  <a:ea typeface="微软雅黑" panose="020B0503020204020204" pitchFamily="34" charset="-122"/>
                </a:rPr>
                <a:t> </a:t>
              </a:r>
              <a:r>
                <a:rPr kumimoji="0" lang="en-US" altLang="zh-CN" sz="1706" dirty="0">
                  <a:solidFill>
                    <a:prstClr val="black">
                      <a:lumMod val="75000"/>
                      <a:lumOff val="25000"/>
                    </a:prstClr>
                  </a:solidFill>
                  <a:latin typeface="微软雅黑" panose="020B0503020204020204" pitchFamily="34" charset="-122"/>
                  <a:ea typeface="微软雅黑" panose="020B0503020204020204" pitchFamily="34" charset="-122"/>
                </a:rPr>
                <a:t>(</a:t>
              </a:r>
              <a:r>
                <a:rPr kumimoji="0" lang="zh-CN" altLang="en-US" sz="1706" dirty="0">
                  <a:solidFill>
                    <a:prstClr val="black">
                      <a:lumMod val="75000"/>
                      <a:lumOff val="25000"/>
                    </a:prstClr>
                  </a:solidFill>
                  <a:latin typeface="微软雅黑" panose="020B0503020204020204" pitchFamily="34" charset="-122"/>
                  <a:ea typeface="微软雅黑" panose="020B0503020204020204" pitchFamily="34" charset="-122"/>
                </a:rPr>
                <a:t>所有指令</a:t>
              </a:r>
              <a:r>
                <a:rPr kumimoji="0" lang="en-US" altLang="zh-CN" sz="1706" dirty="0">
                  <a:solidFill>
                    <a:prstClr val="black">
                      <a:lumMod val="75000"/>
                      <a:lumOff val="25000"/>
                    </a:prstClr>
                  </a:solidFill>
                  <a:latin typeface="微软雅黑" panose="020B0503020204020204" pitchFamily="34" charset="-122"/>
                  <a:ea typeface="微软雅黑" panose="020B0503020204020204" pitchFamily="34" charset="-122"/>
                </a:rPr>
                <a:t>CPU</a:t>
              </a:r>
              <a:r>
                <a:rPr kumimoji="0" lang="zh-CN" altLang="en-US" sz="1706" dirty="0">
                  <a:solidFill>
                    <a:prstClr val="black">
                      <a:lumMod val="75000"/>
                      <a:lumOff val="25000"/>
                    </a:prstClr>
                  </a:solidFill>
                  <a:latin typeface="微软雅黑" panose="020B0503020204020204" pitchFamily="34" charset="-122"/>
                  <a:ea typeface="微软雅黑" panose="020B0503020204020204" pitchFamily="34" charset="-122"/>
                </a:rPr>
                <a:t>时钟周期数之和 </a:t>
              </a:r>
              <a:r>
                <a:rPr kumimoji="0" lang="en-US" altLang="zh-CN" sz="1706" dirty="0">
                  <a:solidFill>
                    <a:prstClr val="black">
                      <a:lumMod val="75000"/>
                      <a:lumOff val="25000"/>
                    </a:prstClr>
                  </a:solidFill>
                  <a:latin typeface="微软雅黑" panose="020B0503020204020204" pitchFamily="34" charset="-122"/>
                  <a:ea typeface="微软雅黑" panose="020B0503020204020204" pitchFamily="34" charset="-122"/>
                </a:rPr>
                <a:t>/ f  )</a:t>
              </a:r>
              <a:endParaRPr kumimoji="0" lang="zh-CN" altLang="en-US" sz="1706"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57" name="Group 16">
              <a:extLst>
                <a:ext uri="{FF2B5EF4-FFF2-40B4-BE49-F238E27FC236}">
                  <a16:creationId xmlns:a16="http://schemas.microsoft.com/office/drawing/2014/main" id="{9BD7D8D2-467C-4130-AA01-0C7E3CFAA7EB}"/>
                </a:ext>
              </a:extLst>
            </p:cNvPr>
            <p:cNvGrpSpPr/>
            <p:nvPr/>
          </p:nvGrpSpPr>
          <p:grpSpPr bwMode="auto">
            <a:xfrm>
              <a:off x="22" y="-60"/>
              <a:ext cx="2113" cy="654"/>
              <a:chOff x="22" y="-60"/>
              <a:chExt cx="2113" cy="654"/>
            </a:xfrm>
          </p:grpSpPr>
          <p:sp>
            <p:nvSpPr>
              <p:cNvPr id="58" name="Rectangle 17">
                <a:extLst>
                  <a:ext uri="{FF2B5EF4-FFF2-40B4-BE49-F238E27FC236}">
                    <a16:creationId xmlns:a16="http://schemas.microsoft.com/office/drawing/2014/main" id="{8F97D756-8F21-48F7-B759-1BB8DA233C2E}"/>
                  </a:ext>
                </a:extLst>
              </p:cNvPr>
              <p:cNvSpPr>
                <a:spLocks noChangeArrowheads="1"/>
              </p:cNvSpPr>
              <p:nvPr/>
            </p:nvSpPr>
            <p:spPr bwMode="auto">
              <a:xfrm>
                <a:off x="22" y="147"/>
                <a:ext cx="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eaLnBrk="0" fontAlgn="auto" hangingPunct="0">
                  <a:lnSpc>
                    <a:spcPct val="150000"/>
                  </a:lnSpc>
                  <a:spcBef>
                    <a:spcPts val="0"/>
                  </a:spcBef>
                  <a:spcAft>
                    <a:spcPts val="0"/>
                  </a:spcAft>
                </a:pPr>
                <a:r>
                  <a:rPr kumimoji="0" lang="en-US" altLang="zh-CN" sz="1422" dirty="0">
                    <a:solidFill>
                      <a:prstClr val="black">
                        <a:lumMod val="75000"/>
                        <a:lumOff val="25000"/>
                      </a:prstClr>
                    </a:solidFill>
                    <a:latin typeface="微软雅黑" panose="020B0503020204020204" pitchFamily="34" charset="-122"/>
                    <a:ea typeface="微软雅黑" panose="020B0503020204020204" pitchFamily="34" charset="-122"/>
                  </a:rPr>
                  <a:t>=</a:t>
                </a:r>
              </a:p>
            </p:txBody>
          </p:sp>
          <p:sp>
            <p:nvSpPr>
              <p:cNvPr id="59" name="Line 18">
                <a:extLst>
                  <a:ext uri="{FF2B5EF4-FFF2-40B4-BE49-F238E27FC236}">
                    <a16:creationId xmlns:a16="http://schemas.microsoft.com/office/drawing/2014/main" id="{4E5C3562-D56C-428F-A48F-B60A8B7ED297}"/>
                  </a:ext>
                </a:extLst>
              </p:cNvPr>
              <p:cNvSpPr>
                <a:spLocks noChangeShapeType="1"/>
              </p:cNvSpPr>
              <p:nvPr/>
            </p:nvSpPr>
            <p:spPr bwMode="auto">
              <a:xfrm>
                <a:off x="150" y="309"/>
                <a:ext cx="1959"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kumimoji="0" lang="zh-CN" altLang="en-US" sz="1280">
                  <a:solidFill>
                    <a:prstClr val="black"/>
                  </a:solidFill>
                  <a:latin typeface="等线"/>
                  <a:ea typeface="等线" panose="02010600030101010101" pitchFamily="2" charset="-122"/>
                </a:endParaRPr>
              </a:p>
            </p:txBody>
          </p:sp>
          <p:sp>
            <p:nvSpPr>
              <p:cNvPr id="60" name="Rectangle 19">
                <a:extLst>
                  <a:ext uri="{FF2B5EF4-FFF2-40B4-BE49-F238E27FC236}">
                    <a16:creationId xmlns:a16="http://schemas.microsoft.com/office/drawing/2014/main" id="{C7B7F549-F7C1-40F6-B695-D01E08267C80}"/>
                  </a:ext>
                </a:extLst>
              </p:cNvPr>
              <p:cNvSpPr>
                <a:spLocks noChangeArrowheads="1"/>
              </p:cNvSpPr>
              <p:nvPr/>
            </p:nvSpPr>
            <p:spPr bwMode="auto">
              <a:xfrm>
                <a:off x="892" y="-60"/>
                <a:ext cx="44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zh-CN" altLang="en-US" sz="1706" dirty="0">
                    <a:solidFill>
                      <a:prstClr val="black">
                        <a:lumMod val="75000"/>
                        <a:lumOff val="25000"/>
                      </a:prstClr>
                    </a:solidFill>
                    <a:latin typeface="微软雅黑" panose="020B0503020204020204" pitchFamily="34" charset="-122"/>
                    <a:ea typeface="微软雅黑" panose="020B0503020204020204" pitchFamily="34" charset="-122"/>
                  </a:rPr>
                  <a:t>指令条数</a:t>
                </a:r>
              </a:p>
            </p:txBody>
          </p:sp>
          <p:sp>
            <p:nvSpPr>
              <p:cNvPr id="61" name="Rectangle 20">
                <a:extLst>
                  <a:ext uri="{FF2B5EF4-FFF2-40B4-BE49-F238E27FC236}">
                    <a16:creationId xmlns:a16="http://schemas.microsoft.com/office/drawing/2014/main" id="{FDCF278A-7113-4D30-BFAF-39AD2DC6BBC8}"/>
                  </a:ext>
                </a:extLst>
              </p:cNvPr>
              <p:cNvSpPr>
                <a:spLocks noChangeArrowheads="1"/>
              </p:cNvSpPr>
              <p:nvPr/>
            </p:nvSpPr>
            <p:spPr bwMode="auto">
              <a:xfrm>
                <a:off x="1890" y="324"/>
                <a:ext cx="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zh-CN" altLang="en-US" sz="1422" dirty="0">
                    <a:solidFill>
                      <a:prstClr val="black">
                        <a:lumMod val="75000"/>
                        <a:lumOff val="25000"/>
                      </a:prstClr>
                    </a:solidFill>
                    <a:latin typeface="微软雅黑" panose="020B0503020204020204" pitchFamily="34" charset="-122"/>
                    <a:ea typeface="微软雅黑" panose="020B0503020204020204" pitchFamily="34" charset="-122"/>
                    <a:sym typeface="Symbol" panose="05050102010706020507" pitchFamily="18" charset="2"/>
                  </a:rPr>
                  <a:t> </a:t>
                </a:r>
                <a:endParaRPr kumimoji="0" lang="zh-CN" altLang="en-US" sz="1422"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2" name="Rectangle 21">
                <a:extLst>
                  <a:ext uri="{FF2B5EF4-FFF2-40B4-BE49-F238E27FC236}">
                    <a16:creationId xmlns:a16="http://schemas.microsoft.com/office/drawing/2014/main" id="{2EF5C255-8D9B-48B7-A1EB-974F2A57DDDB}"/>
                  </a:ext>
                </a:extLst>
              </p:cNvPr>
              <p:cNvSpPr>
                <a:spLocks noChangeArrowheads="1"/>
              </p:cNvSpPr>
              <p:nvPr/>
            </p:nvSpPr>
            <p:spPr bwMode="auto">
              <a:xfrm>
                <a:off x="1994" y="337"/>
                <a:ext cx="11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422" dirty="0">
                    <a:solidFill>
                      <a:prstClr val="black">
                        <a:lumMod val="75000"/>
                        <a:lumOff val="25000"/>
                      </a:prstClr>
                    </a:solidFill>
                    <a:latin typeface="微软雅黑" panose="020B0503020204020204" pitchFamily="34" charset="-122"/>
                    <a:ea typeface="微软雅黑" panose="020B0503020204020204" pitchFamily="34" charset="-122"/>
                  </a:rPr>
                  <a:t>10</a:t>
                </a:r>
              </a:p>
            </p:txBody>
          </p:sp>
          <p:sp>
            <p:nvSpPr>
              <p:cNvPr id="63" name="Rectangle 22">
                <a:extLst>
                  <a:ext uri="{FF2B5EF4-FFF2-40B4-BE49-F238E27FC236}">
                    <a16:creationId xmlns:a16="http://schemas.microsoft.com/office/drawing/2014/main" id="{CFE0693A-2E7E-4DF8-962D-8B09806A0344}"/>
                  </a:ext>
                </a:extLst>
              </p:cNvPr>
              <p:cNvSpPr>
                <a:spLocks noChangeArrowheads="1"/>
              </p:cNvSpPr>
              <p:nvPr/>
            </p:nvSpPr>
            <p:spPr bwMode="auto">
              <a:xfrm>
                <a:off x="2099" y="257"/>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422" baseline="-25000" dirty="0">
                    <a:solidFill>
                      <a:prstClr val="black">
                        <a:lumMod val="75000"/>
                        <a:lumOff val="25000"/>
                      </a:prstClr>
                    </a:solidFill>
                    <a:latin typeface="微软雅黑" panose="020B0503020204020204" pitchFamily="34" charset="-122"/>
                    <a:ea typeface="微软雅黑" panose="020B0503020204020204" pitchFamily="34" charset="-122"/>
                  </a:rPr>
                  <a:t>6</a:t>
                </a:r>
              </a:p>
            </p:txBody>
          </p:sp>
        </p:grpSp>
      </p:grpSp>
      <p:grpSp>
        <p:nvGrpSpPr>
          <p:cNvPr id="64" name="Group 24">
            <a:extLst>
              <a:ext uri="{FF2B5EF4-FFF2-40B4-BE49-F238E27FC236}">
                <a16:creationId xmlns:a16="http://schemas.microsoft.com/office/drawing/2014/main" id="{F6743991-19BD-4AB2-A788-0EBAE5A1F085}"/>
              </a:ext>
            </a:extLst>
          </p:cNvPr>
          <p:cNvGrpSpPr/>
          <p:nvPr/>
        </p:nvGrpSpPr>
        <p:grpSpPr bwMode="auto">
          <a:xfrm>
            <a:off x="2910779" y="3830107"/>
            <a:ext cx="2556932" cy="734907"/>
            <a:chOff x="55" y="-63"/>
            <a:chExt cx="2265" cy="651"/>
          </a:xfrm>
        </p:grpSpPr>
        <p:sp>
          <p:nvSpPr>
            <p:cNvPr id="65" name="Line 25">
              <a:extLst>
                <a:ext uri="{FF2B5EF4-FFF2-40B4-BE49-F238E27FC236}">
                  <a16:creationId xmlns:a16="http://schemas.microsoft.com/office/drawing/2014/main" id="{A3A23619-CE43-473D-8A90-A1AAF8F0CB12}"/>
                </a:ext>
              </a:extLst>
            </p:cNvPr>
            <p:cNvSpPr>
              <a:spLocks noChangeShapeType="1"/>
            </p:cNvSpPr>
            <p:nvPr/>
          </p:nvSpPr>
          <p:spPr bwMode="auto">
            <a:xfrm>
              <a:off x="346" y="267"/>
              <a:ext cx="743"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kumimoji="0" lang="zh-CN" altLang="en-US" sz="1280">
                <a:solidFill>
                  <a:prstClr val="black"/>
                </a:solidFill>
                <a:latin typeface="等线"/>
                <a:ea typeface="等线" panose="02010600030101010101" pitchFamily="2" charset="-122"/>
              </a:endParaRPr>
            </a:p>
          </p:txBody>
        </p:sp>
        <p:sp>
          <p:nvSpPr>
            <p:cNvPr id="66" name="Rectangle 26">
              <a:extLst>
                <a:ext uri="{FF2B5EF4-FFF2-40B4-BE49-F238E27FC236}">
                  <a16:creationId xmlns:a16="http://schemas.microsoft.com/office/drawing/2014/main" id="{7CE5CBD1-BF26-4C85-ABE7-1417C614FC45}"/>
                </a:ext>
              </a:extLst>
            </p:cNvPr>
            <p:cNvSpPr>
              <a:spLocks noChangeArrowheads="1"/>
            </p:cNvSpPr>
            <p:nvPr/>
          </p:nvSpPr>
          <p:spPr bwMode="auto">
            <a:xfrm>
              <a:off x="674" y="-63"/>
              <a:ext cx="1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706" dirty="0">
                  <a:solidFill>
                    <a:prstClr val="black">
                      <a:lumMod val="75000"/>
                      <a:lumOff val="25000"/>
                    </a:prstClr>
                  </a:solidFill>
                  <a:latin typeface="微软雅黑" panose="020B0503020204020204" pitchFamily="34" charset="-122"/>
                  <a:ea typeface="微软雅黑" panose="020B0503020204020204" pitchFamily="34" charset="-122"/>
                </a:rPr>
                <a:t>f</a:t>
              </a:r>
            </a:p>
          </p:txBody>
        </p:sp>
        <p:sp>
          <p:nvSpPr>
            <p:cNvPr id="67" name="Rectangle 27">
              <a:extLst>
                <a:ext uri="{FF2B5EF4-FFF2-40B4-BE49-F238E27FC236}">
                  <a16:creationId xmlns:a16="http://schemas.microsoft.com/office/drawing/2014/main" id="{285A8F38-77DD-4C67-A4D2-F5F872D30FB8}"/>
                </a:ext>
              </a:extLst>
            </p:cNvPr>
            <p:cNvSpPr>
              <a:spLocks noChangeArrowheads="1"/>
            </p:cNvSpPr>
            <p:nvPr/>
          </p:nvSpPr>
          <p:spPr bwMode="auto">
            <a:xfrm>
              <a:off x="347" y="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706" dirty="0">
                  <a:solidFill>
                    <a:prstClr val="black">
                      <a:lumMod val="75000"/>
                      <a:lumOff val="25000"/>
                    </a:prstClr>
                  </a:solidFill>
                  <a:latin typeface="微软雅黑" panose="020B0503020204020204" pitchFamily="34" charset="-122"/>
                  <a:ea typeface="微软雅黑" panose="020B0503020204020204" pitchFamily="34" charset="-122"/>
                </a:rPr>
                <a:t>CPI</a:t>
              </a:r>
            </a:p>
          </p:txBody>
        </p:sp>
        <p:sp>
          <p:nvSpPr>
            <p:cNvPr id="68" name="Text Box 28">
              <a:extLst>
                <a:ext uri="{FF2B5EF4-FFF2-40B4-BE49-F238E27FC236}">
                  <a16:creationId xmlns:a16="http://schemas.microsoft.com/office/drawing/2014/main" id="{E3FF8E6F-B975-4A28-9ACF-906359DB77D6}"/>
                </a:ext>
              </a:extLst>
            </p:cNvPr>
            <p:cNvSpPr txBox="1">
              <a:spLocks noChangeArrowheads="1"/>
            </p:cNvSpPr>
            <p:nvPr/>
          </p:nvSpPr>
          <p:spPr bwMode="auto">
            <a:xfrm>
              <a:off x="55" y="70"/>
              <a:ext cx="47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422" dirty="0">
                  <a:solidFill>
                    <a:srgbClr val="FF0000"/>
                  </a:solidFill>
                  <a:latin typeface="微软雅黑" panose="020B0503020204020204" pitchFamily="34" charset="-122"/>
                  <a:ea typeface="微软雅黑" panose="020B0503020204020204" pitchFamily="34" charset="-122"/>
                </a:rPr>
                <a:t>=</a:t>
              </a:r>
            </a:p>
          </p:txBody>
        </p:sp>
        <p:sp>
          <p:nvSpPr>
            <p:cNvPr id="69" name="Rectangle 29">
              <a:extLst>
                <a:ext uri="{FF2B5EF4-FFF2-40B4-BE49-F238E27FC236}">
                  <a16:creationId xmlns:a16="http://schemas.microsoft.com/office/drawing/2014/main" id="{293DD970-680A-485D-93F7-CE58443D6213}"/>
                </a:ext>
              </a:extLst>
            </p:cNvPr>
            <p:cNvSpPr>
              <a:spLocks noChangeArrowheads="1"/>
            </p:cNvSpPr>
            <p:nvPr/>
          </p:nvSpPr>
          <p:spPr bwMode="auto">
            <a:xfrm>
              <a:off x="714" y="310"/>
              <a:ext cx="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zh-CN" altLang="en-US" sz="1422" dirty="0">
                  <a:solidFill>
                    <a:prstClr val="black">
                      <a:lumMod val="75000"/>
                      <a:lumOff val="25000"/>
                    </a:prstClr>
                  </a:solidFill>
                  <a:latin typeface="微软雅黑" panose="020B0503020204020204" pitchFamily="34" charset="-122"/>
                  <a:ea typeface="微软雅黑" panose="020B0503020204020204" pitchFamily="34" charset="-122"/>
                  <a:sym typeface="Symbol" panose="05050102010706020507" pitchFamily="18" charset="2"/>
                </a:rPr>
                <a:t></a:t>
              </a:r>
              <a:endParaRPr kumimoji="0" lang="zh-CN" altLang="en-US" sz="1422"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0" name="Rectangle 30">
              <a:extLst>
                <a:ext uri="{FF2B5EF4-FFF2-40B4-BE49-F238E27FC236}">
                  <a16:creationId xmlns:a16="http://schemas.microsoft.com/office/drawing/2014/main" id="{B8E81676-70A4-428E-88FB-9C4AD327F69D}"/>
                </a:ext>
              </a:extLst>
            </p:cNvPr>
            <p:cNvSpPr>
              <a:spLocks noChangeArrowheads="1"/>
            </p:cNvSpPr>
            <p:nvPr/>
          </p:nvSpPr>
          <p:spPr bwMode="auto">
            <a:xfrm>
              <a:off x="828" y="324"/>
              <a:ext cx="19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422" dirty="0">
                  <a:solidFill>
                    <a:prstClr val="black">
                      <a:lumMod val="75000"/>
                      <a:lumOff val="25000"/>
                    </a:prstClr>
                  </a:solidFill>
                  <a:latin typeface="微软雅黑" panose="020B0503020204020204" pitchFamily="34" charset="-122"/>
                  <a:ea typeface="微软雅黑" panose="020B0503020204020204" pitchFamily="34" charset="-122"/>
                </a:rPr>
                <a:t>10</a:t>
              </a:r>
            </a:p>
          </p:txBody>
        </p:sp>
        <p:sp>
          <p:nvSpPr>
            <p:cNvPr id="71" name="Rectangle 31">
              <a:extLst>
                <a:ext uri="{FF2B5EF4-FFF2-40B4-BE49-F238E27FC236}">
                  <a16:creationId xmlns:a16="http://schemas.microsoft.com/office/drawing/2014/main" id="{F4A17B32-A647-4AF7-92B2-FFAF80E6B13E}"/>
                </a:ext>
              </a:extLst>
            </p:cNvPr>
            <p:cNvSpPr>
              <a:spLocks noChangeArrowheads="1"/>
            </p:cNvSpPr>
            <p:nvPr/>
          </p:nvSpPr>
          <p:spPr bwMode="auto">
            <a:xfrm>
              <a:off x="1026" y="233"/>
              <a:ext cx="6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422" baseline="-25000" dirty="0">
                  <a:solidFill>
                    <a:prstClr val="black">
                      <a:lumMod val="75000"/>
                      <a:lumOff val="25000"/>
                    </a:prstClr>
                  </a:solidFill>
                  <a:latin typeface="微软雅黑" panose="020B0503020204020204" pitchFamily="34" charset="-122"/>
                  <a:ea typeface="微软雅黑" panose="020B0503020204020204" pitchFamily="34" charset="-122"/>
                </a:rPr>
                <a:t>6</a:t>
              </a:r>
            </a:p>
          </p:txBody>
        </p:sp>
        <p:sp>
          <p:nvSpPr>
            <p:cNvPr id="40" name="Text Box 28">
              <a:extLst>
                <a:ext uri="{FF2B5EF4-FFF2-40B4-BE49-F238E27FC236}">
                  <a16:creationId xmlns:a16="http://schemas.microsoft.com/office/drawing/2014/main" id="{E3FF8E6F-B975-4A28-9ACF-906359DB77D6}"/>
                </a:ext>
              </a:extLst>
            </p:cNvPr>
            <p:cNvSpPr txBox="1">
              <a:spLocks noChangeArrowheads="1"/>
            </p:cNvSpPr>
            <p:nvPr/>
          </p:nvSpPr>
          <p:spPr bwMode="auto">
            <a:xfrm>
              <a:off x="1265" y="74"/>
              <a:ext cx="47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422" dirty="0">
                  <a:solidFill>
                    <a:srgbClr val="FF0000"/>
                  </a:solidFill>
                  <a:latin typeface="微软雅黑" panose="020B0503020204020204" pitchFamily="34" charset="-122"/>
                  <a:ea typeface="微软雅黑" panose="020B0503020204020204" pitchFamily="34" charset="-122"/>
                </a:rPr>
                <a:t>=</a:t>
              </a:r>
            </a:p>
          </p:txBody>
        </p:sp>
        <p:sp>
          <p:nvSpPr>
            <p:cNvPr id="41" name="Rectangle 27">
              <a:extLst>
                <a:ext uri="{FF2B5EF4-FFF2-40B4-BE49-F238E27FC236}">
                  <a16:creationId xmlns:a16="http://schemas.microsoft.com/office/drawing/2014/main" id="{285A8F38-77DD-4C67-A4D2-F5F872D30FB8}"/>
                </a:ext>
              </a:extLst>
            </p:cNvPr>
            <p:cNvSpPr>
              <a:spLocks noChangeArrowheads="1"/>
            </p:cNvSpPr>
            <p:nvPr/>
          </p:nvSpPr>
          <p:spPr bwMode="auto">
            <a:xfrm>
              <a:off x="1578" y="84"/>
              <a:ext cx="7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defTabSz="685800" fontAlgn="auto">
                <a:lnSpc>
                  <a:spcPct val="150000"/>
                </a:lnSpc>
                <a:spcBef>
                  <a:spcPts val="0"/>
                </a:spcBef>
                <a:spcAft>
                  <a:spcPts val="0"/>
                </a:spcAft>
              </a:pPr>
              <a:r>
                <a:rPr kumimoji="0" lang="en-US" altLang="zh-CN" sz="1706" b="1" dirty="0">
                  <a:solidFill>
                    <a:prstClr val="black">
                      <a:lumMod val="75000"/>
                      <a:lumOff val="25000"/>
                    </a:prstClr>
                  </a:solidFill>
                  <a:latin typeface="微软雅黑" panose="020B0503020204020204" pitchFamily="34" charset="-122"/>
                  <a:ea typeface="微软雅黑" panose="020B0503020204020204" pitchFamily="34" charset="-122"/>
                </a:rPr>
                <a:t>IPC </a:t>
              </a:r>
              <a:r>
                <a:rPr kumimoji="0" lang="zh-CN" altLang="en-US" sz="1706" b="1" dirty="0">
                  <a:solidFill>
                    <a:prstClr val="black">
                      <a:lumMod val="75000"/>
                      <a:lumOff val="25000"/>
                    </a:prstClr>
                  </a:solidFill>
                  <a:latin typeface="微软雅黑" panose="020B0503020204020204" pitchFamily="34" charset="-122"/>
                  <a:ea typeface="微软雅黑" panose="020B0503020204020204" pitchFamily="34" charset="-122"/>
                </a:rPr>
                <a:t>* </a:t>
              </a:r>
              <a:r>
                <a:rPr kumimoji="0" lang="en-US" altLang="zh-CN" sz="1706" b="1" dirty="0">
                  <a:solidFill>
                    <a:prstClr val="black">
                      <a:lumMod val="75000"/>
                      <a:lumOff val="25000"/>
                    </a:prstClr>
                  </a:solidFill>
                  <a:latin typeface="微软雅黑" panose="020B0503020204020204" pitchFamily="34" charset="-122"/>
                  <a:ea typeface="微软雅黑" panose="020B0503020204020204" pitchFamily="34" charset="-122"/>
                </a:rPr>
                <a:t>f</a:t>
              </a:r>
            </a:p>
          </p:txBody>
        </p:sp>
      </p:grpSp>
      <mc:AlternateContent xmlns:mc="http://schemas.openxmlformats.org/markup-compatibility/2006" xmlns:a14="http://schemas.microsoft.com/office/drawing/2010/main">
        <mc:Choice Requires="a14">
          <p:sp>
            <p:nvSpPr>
              <p:cNvPr id="4" name="矩形 3"/>
              <p:cNvSpPr/>
              <p:nvPr/>
            </p:nvSpPr>
            <p:spPr>
              <a:xfrm>
                <a:off x="1658984" y="4782278"/>
                <a:ext cx="6077498" cy="897490"/>
              </a:xfrm>
              <a:prstGeom prst="rect">
                <a:avLst/>
              </a:prstGeom>
            </p:spPr>
            <p:txBody>
              <a:bodyPr wrap="none">
                <a:spAutoFit/>
              </a:bodyPr>
              <a:lstStyle/>
              <a:p>
                <a:pPr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zh-CN" altLang="en-US" b="1" i="1">
                          <a:solidFill>
                            <a:prstClr val="black"/>
                          </a:solidFill>
                          <a:latin typeface="Cambria Math" panose="02040503050406030204" pitchFamily="18" charset="0"/>
                        </a:rPr>
                        <m:t>𝑴𝑰𝑷𝑺</m:t>
                      </m:r>
                      <m:r>
                        <a:rPr kumimoji="0" lang="zh-CN" altLang="en-US">
                          <a:solidFill>
                            <a:prstClr val="black"/>
                          </a:solidFill>
                          <a:latin typeface="Cambria Math" panose="02040503050406030204" pitchFamily="18" charset="0"/>
                        </a:rPr>
                        <m:t>=</m:t>
                      </m:r>
                      <m:f>
                        <m:fPr>
                          <m:ctrlPr>
                            <a:rPr kumimoji="0" lang="zh-CN" altLang="en-US" i="1">
                              <a:solidFill>
                                <a:prstClr val="black"/>
                              </a:solidFill>
                              <a:latin typeface="Cambria Math" panose="02040503050406030204" pitchFamily="18" charset="0"/>
                            </a:rPr>
                          </m:ctrlPr>
                        </m:fPr>
                        <m:num>
                          <m:r>
                            <a:rPr kumimoji="0" lang="zh-CN" altLang="en-US" i="1">
                              <a:solidFill>
                                <a:prstClr val="black"/>
                              </a:solidFill>
                              <a:latin typeface="Cambria Math" panose="02040503050406030204" pitchFamily="18" charset="0"/>
                            </a:rPr>
                            <m:t>𝐼𝐶</m:t>
                          </m:r>
                        </m:num>
                        <m:den>
                          <m:sSub>
                            <m:sSubPr>
                              <m:ctrlPr>
                                <a:rPr kumimoji="0" lang="zh-CN" altLang="en-US" i="1">
                                  <a:solidFill>
                                    <a:prstClr val="black"/>
                                  </a:solidFill>
                                  <a:latin typeface="Cambria Math" panose="02040503050406030204" pitchFamily="18" charset="0"/>
                                </a:rPr>
                              </m:ctrlPr>
                            </m:sSubPr>
                            <m:e>
                              <m:r>
                                <a:rPr kumimoji="0" lang="zh-CN" altLang="en-US" i="1">
                                  <a:solidFill>
                                    <a:prstClr val="black"/>
                                  </a:solidFill>
                                  <a:latin typeface="Cambria Math" panose="02040503050406030204" pitchFamily="18" charset="0"/>
                                </a:rPr>
                                <m:t>𝑇</m:t>
                              </m:r>
                            </m:e>
                            <m:sub>
                              <m:r>
                                <a:rPr kumimoji="0" lang="zh-CN" altLang="en-US" i="1">
                                  <a:solidFill>
                                    <a:prstClr val="black"/>
                                  </a:solidFill>
                                  <a:latin typeface="Cambria Math" panose="02040503050406030204" pitchFamily="18" charset="0"/>
                                </a:rPr>
                                <m:t>𝑐𝑝𝑢</m:t>
                              </m:r>
                            </m:sub>
                          </m:sSub>
                          <m:r>
                            <a:rPr kumimoji="0" lang="zh-CN" altLang="en-US">
                              <a:solidFill>
                                <a:prstClr val="black"/>
                              </a:solidFill>
                              <a:latin typeface="Cambria Math" panose="02040503050406030204" pitchFamily="18" charset="0"/>
                            </a:rPr>
                            <m:t>×</m:t>
                          </m:r>
                          <m:sSup>
                            <m:sSupPr>
                              <m:ctrlPr>
                                <a:rPr kumimoji="0" lang="zh-CN" altLang="en-US" i="1">
                                  <a:solidFill>
                                    <a:prstClr val="black"/>
                                  </a:solidFill>
                                  <a:latin typeface="Cambria Math" panose="02040503050406030204" pitchFamily="18" charset="0"/>
                                </a:rPr>
                              </m:ctrlPr>
                            </m:sSupPr>
                            <m:e>
                              <m:r>
                                <a:rPr kumimoji="0" lang="zh-CN" altLang="en-US">
                                  <a:solidFill>
                                    <a:prstClr val="black"/>
                                  </a:solidFill>
                                  <a:latin typeface="Cambria Math" panose="02040503050406030204" pitchFamily="18" charset="0"/>
                                </a:rPr>
                                <m:t>10</m:t>
                              </m:r>
                            </m:e>
                            <m:sup>
                              <m:r>
                                <a:rPr kumimoji="0" lang="zh-CN" altLang="en-US">
                                  <a:solidFill>
                                    <a:prstClr val="black"/>
                                  </a:solidFill>
                                  <a:latin typeface="Cambria Math" panose="02040503050406030204" pitchFamily="18" charset="0"/>
                                </a:rPr>
                                <m:t>6</m:t>
                              </m:r>
                            </m:sup>
                          </m:sSup>
                        </m:den>
                      </m:f>
                      <m:r>
                        <a:rPr kumimoji="0" lang="zh-CN" altLang="en-US">
                          <a:solidFill>
                            <a:prstClr val="black"/>
                          </a:solidFill>
                          <a:latin typeface="Cambria Math" panose="02040503050406030204" pitchFamily="18" charset="0"/>
                        </a:rPr>
                        <m:t>=</m:t>
                      </m:r>
                      <m:f>
                        <m:fPr>
                          <m:ctrlPr>
                            <a:rPr kumimoji="0" lang="zh-CN" altLang="en-US" i="1">
                              <a:solidFill>
                                <a:prstClr val="black"/>
                              </a:solidFill>
                              <a:latin typeface="Cambria Math" panose="02040503050406030204" pitchFamily="18" charset="0"/>
                            </a:rPr>
                          </m:ctrlPr>
                        </m:fPr>
                        <m:num>
                          <m:r>
                            <a:rPr kumimoji="0" lang="zh-CN" altLang="en-US" i="1">
                              <a:solidFill>
                                <a:prstClr val="black"/>
                              </a:solidFill>
                              <a:latin typeface="Cambria Math" panose="02040503050406030204" pitchFamily="18" charset="0"/>
                            </a:rPr>
                            <m:t>𝑓</m:t>
                          </m:r>
                        </m:num>
                        <m:den>
                          <m:r>
                            <a:rPr kumimoji="0" lang="zh-CN" altLang="en-US" i="1">
                              <a:solidFill>
                                <a:prstClr val="black"/>
                              </a:solidFill>
                              <a:latin typeface="Cambria Math" panose="02040503050406030204" pitchFamily="18" charset="0"/>
                            </a:rPr>
                            <m:t>𝐶𝑃𝐼</m:t>
                          </m:r>
                          <m:r>
                            <a:rPr kumimoji="0" lang="zh-CN" altLang="en-US">
                              <a:solidFill>
                                <a:prstClr val="black"/>
                              </a:solidFill>
                              <a:latin typeface="Cambria Math" panose="02040503050406030204" pitchFamily="18" charset="0"/>
                            </a:rPr>
                            <m:t>×</m:t>
                          </m:r>
                          <m:sSup>
                            <m:sSupPr>
                              <m:ctrlPr>
                                <a:rPr kumimoji="0" lang="zh-CN" altLang="en-US" i="1">
                                  <a:solidFill>
                                    <a:prstClr val="black"/>
                                  </a:solidFill>
                                  <a:latin typeface="Cambria Math" panose="02040503050406030204" pitchFamily="18" charset="0"/>
                                </a:rPr>
                              </m:ctrlPr>
                            </m:sSupPr>
                            <m:e>
                              <m:r>
                                <a:rPr kumimoji="0" lang="zh-CN" altLang="en-US">
                                  <a:solidFill>
                                    <a:prstClr val="black"/>
                                  </a:solidFill>
                                  <a:latin typeface="Cambria Math" panose="02040503050406030204" pitchFamily="18" charset="0"/>
                                </a:rPr>
                                <m:t>10</m:t>
                              </m:r>
                            </m:e>
                            <m:sup>
                              <m:r>
                                <a:rPr kumimoji="0" lang="zh-CN" altLang="en-US">
                                  <a:solidFill>
                                    <a:prstClr val="black"/>
                                  </a:solidFill>
                                  <a:latin typeface="Cambria Math" panose="02040503050406030204" pitchFamily="18" charset="0"/>
                                </a:rPr>
                                <m:t>6</m:t>
                              </m:r>
                            </m:sup>
                          </m:sSup>
                        </m:den>
                      </m:f>
                      <m:r>
                        <a:rPr kumimoji="0" lang="en-US" altLang="zh-CN" i="1">
                          <a:solidFill>
                            <a:prstClr val="black"/>
                          </a:solidFill>
                          <a:latin typeface="Cambria Math" panose="02040503050406030204" pitchFamily="18" charset="0"/>
                        </a:rPr>
                        <m:t>=</m:t>
                      </m:r>
                      <m:r>
                        <a:rPr kumimoji="0" lang="en-US" altLang="zh-CN" b="1" i="1">
                          <a:solidFill>
                            <a:prstClr val="black"/>
                          </a:solidFill>
                          <a:latin typeface="Cambria Math" panose="02040503050406030204" pitchFamily="18" charset="0"/>
                          <a:ea typeface="Cambria Math" panose="02040503050406030204" pitchFamily="18" charset="0"/>
                        </a:rPr>
                        <m:t>𝑰𝑷𝑪</m:t>
                      </m:r>
                      <m:r>
                        <a:rPr kumimoji="0" lang="en-US" altLang="zh-CN" b="1" i="1">
                          <a:solidFill>
                            <a:prstClr val="black"/>
                          </a:solidFill>
                          <a:latin typeface="Cambria Math" panose="02040503050406030204" pitchFamily="18" charset="0"/>
                          <a:ea typeface="Cambria Math" panose="02040503050406030204" pitchFamily="18" charset="0"/>
                        </a:rPr>
                        <m:t>×</m:t>
                      </m:r>
                      <m:r>
                        <a:rPr kumimoji="0" lang="en-US" altLang="zh-CN" b="1" i="1">
                          <a:solidFill>
                            <a:prstClr val="black"/>
                          </a:solidFill>
                          <a:latin typeface="Cambria Math" panose="02040503050406030204" pitchFamily="18" charset="0"/>
                          <a:ea typeface="Cambria Math" panose="02040503050406030204" pitchFamily="18" charset="0"/>
                        </a:rPr>
                        <m:t>𝒇</m:t>
                      </m:r>
                    </m:oMath>
                  </m:oMathPara>
                </a14:m>
                <a:endParaRPr kumimoji="0" lang="zh-CN" altLang="en-US" b="1">
                  <a:solidFill>
                    <a:prstClr val="black"/>
                  </a:solidFill>
                  <a:latin typeface="等线"/>
                  <a:ea typeface="等线" panose="0201060003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658984" y="4782278"/>
                <a:ext cx="6077498" cy="897490"/>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917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linds(vertical)">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en-US" altLang="zh-CN" sz="2400" dirty="0"/>
              <a:t>4</a:t>
            </a:r>
            <a:r>
              <a:rPr lang="zh-CN" altLang="en-US" sz="2400" dirty="0"/>
              <a:t>）</a:t>
            </a:r>
            <a:r>
              <a:rPr lang="en-US" altLang="zh-CN" sz="2400" dirty="0"/>
              <a:t>MFLOPS</a:t>
            </a:r>
            <a:r>
              <a:rPr lang="en-US" altLang="zh-CN" sz="1350" dirty="0"/>
              <a:t>   (Million Floating-Point Operations Per Second) </a:t>
            </a:r>
            <a:endParaRPr lang="zh-CN" altLang="en-US" dirty="0"/>
          </a:p>
        </p:txBody>
      </p:sp>
      <p:sp>
        <p:nvSpPr>
          <p:cNvPr id="137219" name="内容占位符 2"/>
          <p:cNvSpPr>
            <a:spLocks noGrp="1"/>
          </p:cNvSpPr>
          <p:nvPr>
            <p:ph idx="1"/>
          </p:nvPr>
        </p:nvSpPr>
        <p:spPr>
          <a:xfrm>
            <a:off x="365867" y="1564323"/>
            <a:ext cx="8214608" cy="4227768"/>
          </a:xfrm>
        </p:spPr>
        <p:txBody>
          <a:bodyPr>
            <a:normAutofit fontScale="85000" lnSpcReduction="10000"/>
          </a:bodyPr>
          <a:lstStyle/>
          <a:p>
            <a:pPr>
              <a:lnSpc>
                <a:spcPct val="150000"/>
              </a:lnSpc>
            </a:pPr>
            <a:r>
              <a:rPr lang="zh-CN" altLang="en-US" dirty="0">
                <a:solidFill>
                  <a:srgbClr val="000000"/>
                </a:solidFill>
                <a:latin typeface="Times New Roman" pitchFamily="18" charset="0"/>
              </a:rPr>
              <a:t>计算机每秒钟执行浮点操作的次数</a:t>
            </a:r>
            <a:endParaRPr lang="en-US" altLang="zh-CN" dirty="0">
              <a:solidFill>
                <a:srgbClr val="000000"/>
              </a:solidFill>
              <a:latin typeface="Times New Roman" pitchFamily="18" charset="0"/>
            </a:endParaRPr>
          </a:p>
          <a:p>
            <a:pPr>
              <a:lnSpc>
                <a:spcPct val="150000"/>
              </a:lnSpc>
            </a:pPr>
            <a:r>
              <a:rPr lang="en-US" altLang="zh-CN" dirty="0">
                <a:solidFill>
                  <a:srgbClr val="000000"/>
                </a:solidFill>
                <a:latin typeface="Times New Roman" pitchFamily="18" charset="0"/>
              </a:rPr>
              <a:t>MIPS</a:t>
            </a:r>
            <a:r>
              <a:rPr lang="zh-CN" altLang="en-US" dirty="0">
                <a:solidFill>
                  <a:srgbClr val="000000"/>
                </a:solidFill>
                <a:latin typeface="Times New Roman" pitchFamily="18" charset="0"/>
              </a:rPr>
              <a:t>：单位时间内执行的指令条数</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a:t>
            </a:r>
            <a:r>
              <a:rPr lang="en-US" altLang="zh-CN" dirty="0">
                <a:solidFill>
                  <a:srgbClr val="000000"/>
                </a:solidFill>
                <a:latin typeface="Times New Roman" pitchFamily="18" charset="0"/>
              </a:rPr>
              <a:t> = </a:t>
            </a:r>
            <a:r>
              <a:rPr lang="zh-CN" altLang="en-US" dirty="0">
                <a:solidFill>
                  <a:srgbClr val="000000"/>
                </a:solidFill>
                <a:latin typeface="Times New Roman" pitchFamily="18" charset="0"/>
              </a:rPr>
              <a:t>程序中的浮点运算次数 </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执行时间 </a:t>
            </a:r>
            <a:r>
              <a:rPr lang="zh-CN" altLang="en-US" dirty="0">
                <a:solidFill>
                  <a:srgbClr val="000000"/>
                </a:solidFill>
                <a:latin typeface="Times New Roman" pitchFamily="18" charset="0"/>
                <a:sym typeface="Symbol" pitchFamily="18" charset="2"/>
              </a:rPr>
              <a:t></a:t>
            </a:r>
            <a:r>
              <a:rPr lang="zh-CN" altLang="en-US" dirty="0">
                <a:solidFill>
                  <a:srgbClr val="000000"/>
                </a:solidFill>
                <a:latin typeface="Times New Roman" pitchFamily="18" charset="0"/>
              </a:rPr>
              <a:t> </a:t>
            </a:r>
            <a:r>
              <a:rPr lang="en-US" altLang="zh-CN" dirty="0">
                <a:solidFill>
                  <a:srgbClr val="000000"/>
                </a:solidFill>
                <a:latin typeface="Times New Roman" pitchFamily="18" charset="0"/>
              </a:rPr>
              <a:t>10</a:t>
            </a:r>
            <a:r>
              <a:rPr lang="en-US" altLang="zh-CN" baseline="30000" dirty="0">
                <a:solidFill>
                  <a:srgbClr val="000000"/>
                </a:solidFill>
                <a:latin typeface="Times New Roman" pitchFamily="18" charset="0"/>
              </a:rPr>
              <a:t>6</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a:t>
            </a:r>
            <a:r>
              <a:rPr lang="zh-CN" altLang="en-US" dirty="0">
                <a:solidFill>
                  <a:srgbClr val="000000"/>
                </a:solidFill>
              </a:rPr>
              <a:t> </a:t>
            </a:r>
            <a:endParaRPr lang="en-US" altLang="zh-CN" dirty="0">
              <a:solidFill>
                <a:srgbClr val="000000"/>
              </a:solidFill>
            </a:endParaRPr>
          </a:p>
          <a:p>
            <a:pPr>
              <a:lnSpc>
                <a:spcPct val="150000"/>
              </a:lnSpc>
            </a:pPr>
            <a:endParaRPr lang="en-US" altLang="zh-CN" dirty="0">
              <a:solidFill>
                <a:srgbClr val="000000"/>
              </a:solidFill>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Mega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dirty="0">
                <a:solidFill>
                  <a:srgbClr val="000000"/>
                </a:solidFill>
                <a:latin typeface="Segoe UI" panose="020B0502040204020203" pitchFamily="34" charset="0"/>
                <a:cs typeface="Segoe UI" panose="020B0502040204020203" pitchFamily="34" charset="0"/>
              </a:rPr>
              <a:t> </a:t>
            </a:r>
            <a:r>
              <a:rPr lang="en-US" altLang="zh-CN" dirty="0">
                <a:solidFill>
                  <a:srgbClr val="000000"/>
                </a:solidFill>
                <a:latin typeface="Times New Roman" pitchFamily="18" charset="0"/>
              </a:rPr>
              <a:t>=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6</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GFLOPS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Giga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9 </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Tera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12</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PFLOPS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Peta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15</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Exa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18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endParaRPr>
          </a:p>
          <a:p>
            <a:pPr>
              <a:lnSpc>
                <a:spcPct val="150000"/>
              </a:lnSpc>
            </a:pPr>
            <a:endParaRPr lang="en-US" altLang="zh-CN" dirty="0">
              <a:solidFill>
                <a:srgbClr val="000000"/>
              </a:solidFill>
            </a:endParaRPr>
          </a:p>
          <a:p>
            <a:endParaRPr lang="zh-CN" altLang="en-US" dirty="0"/>
          </a:p>
        </p:txBody>
      </p:sp>
      <p:sp>
        <p:nvSpPr>
          <p:cNvPr id="4" name="Rectangle 9">
            <a:extLst>
              <a:ext uri="{FF2B5EF4-FFF2-40B4-BE49-F238E27FC236}">
                <a16:creationId xmlns:a16="http://schemas.microsoft.com/office/drawing/2014/main" id="{82FC2E8D-EC7A-471A-A0FE-E234F9903A27}"/>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4966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A7D26-1949-4222-ACBC-50D6F6399930}"/>
              </a:ext>
            </a:extLst>
          </p:cNvPr>
          <p:cNvSpPr>
            <a:spLocks noGrp="1"/>
          </p:cNvSpPr>
          <p:nvPr>
            <p:ph type="title"/>
          </p:nvPr>
        </p:nvSpPr>
        <p:spPr/>
        <p:txBody>
          <a:bodyPr/>
          <a:lstStyle/>
          <a:p>
            <a:r>
              <a:rPr lang="en-US" altLang="zh-CN"/>
              <a:t>CPU</a:t>
            </a:r>
            <a:r>
              <a:rPr lang="zh-CN" altLang="en-US"/>
              <a:t>执行时间</a:t>
            </a:r>
            <a:endParaRPr lang="zh-CN" altLang="en-US" dirty="0"/>
          </a:p>
        </p:txBody>
      </p:sp>
      <p:sp>
        <p:nvSpPr>
          <p:cNvPr id="3" name="内容占位符 2">
            <a:extLst>
              <a:ext uri="{FF2B5EF4-FFF2-40B4-BE49-F238E27FC236}">
                <a16:creationId xmlns:a16="http://schemas.microsoft.com/office/drawing/2014/main" id="{34B401EA-D047-4A1F-BB70-BE69AEE1300E}"/>
              </a:ext>
            </a:extLst>
          </p:cNvPr>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u"/>
            </a:pPr>
            <a:r>
              <a:rPr lang="zh-CN" altLang="en-US" sz="1800" dirty="0">
                <a:solidFill>
                  <a:schemeClr val="tx1">
                    <a:lumMod val="75000"/>
                    <a:lumOff val="25000"/>
                  </a:schemeClr>
                </a:solidFill>
                <a:sym typeface="Symbol" panose="05050102010706020507" pitchFamily="18" charset="2"/>
              </a:rPr>
              <a:t> </a:t>
            </a:r>
            <a:r>
              <a:rPr lang="zh-CN" altLang="en-US" sz="2100" dirty="0">
                <a:solidFill>
                  <a:schemeClr val="tx1">
                    <a:lumMod val="75000"/>
                    <a:lumOff val="25000"/>
                  </a:schemeClr>
                </a:solidFill>
                <a:sym typeface="Symbol" panose="05050102010706020507" pitchFamily="18" charset="2"/>
              </a:rPr>
              <a:t>执行一段程序所需的时间</a:t>
            </a:r>
          </a:p>
          <a:p>
            <a:pPr marL="0" indent="0" algn="just">
              <a:lnSpc>
                <a:spcPct val="150000"/>
              </a:lnSpc>
              <a:spcBef>
                <a:spcPts val="0"/>
              </a:spcBef>
              <a:buNone/>
            </a:pPr>
            <a:r>
              <a:rPr lang="zh-CN" altLang="en-US" sz="2100" dirty="0">
                <a:solidFill>
                  <a:schemeClr val="tx1">
                    <a:lumMod val="75000"/>
                    <a:lumOff val="25000"/>
                  </a:schemeClr>
                </a:solidFill>
                <a:sym typeface="Symbol" panose="05050102010706020507" pitchFamily="18" charset="2"/>
              </a:rPr>
              <a:t>      </a:t>
            </a:r>
            <a:r>
              <a:rPr lang="en-US" altLang="zh-CN" sz="2100" dirty="0">
                <a:solidFill>
                  <a:schemeClr val="tx1">
                    <a:lumMod val="75000"/>
                    <a:lumOff val="25000"/>
                  </a:schemeClr>
                </a:solidFill>
                <a:sym typeface="Symbol" panose="05050102010706020507" pitchFamily="18" charset="2"/>
              </a:rPr>
              <a:t>( </a:t>
            </a:r>
            <a:r>
              <a:rPr lang="en-US" altLang="zh-CN" sz="2100" b="1" dirty="0">
                <a:solidFill>
                  <a:schemeClr val="tx1">
                    <a:lumMod val="75000"/>
                    <a:lumOff val="25000"/>
                  </a:schemeClr>
                </a:solidFill>
                <a:sym typeface="Symbol" panose="05050102010706020507" pitchFamily="18" charset="2"/>
              </a:rPr>
              <a:t>CPU</a:t>
            </a:r>
            <a:r>
              <a:rPr lang="zh-CN" altLang="en-US" sz="2100" b="1" dirty="0">
                <a:solidFill>
                  <a:schemeClr val="tx1">
                    <a:lumMod val="75000"/>
                    <a:lumOff val="25000"/>
                  </a:schemeClr>
                </a:solidFill>
                <a:sym typeface="Symbol" panose="05050102010706020507" pitchFamily="18" charset="2"/>
              </a:rPr>
              <a:t>时间 </a:t>
            </a:r>
            <a:r>
              <a:rPr lang="en-US" altLang="zh-CN" sz="2100" dirty="0">
                <a:solidFill>
                  <a:schemeClr val="tx1">
                    <a:lumMod val="75000"/>
                    <a:lumOff val="25000"/>
                  </a:schemeClr>
                </a:solidFill>
                <a:sym typeface="Symbol" panose="05050102010706020507" pitchFamily="18" charset="2"/>
              </a:rPr>
              <a:t>+ I/O</a:t>
            </a:r>
            <a:r>
              <a:rPr lang="zh-CN" altLang="en-US" sz="2100" dirty="0">
                <a:solidFill>
                  <a:schemeClr val="tx1">
                    <a:lumMod val="75000"/>
                    <a:lumOff val="25000"/>
                  </a:schemeClr>
                </a:solidFill>
                <a:sym typeface="Symbol" panose="05050102010706020507" pitchFamily="18" charset="2"/>
              </a:rPr>
              <a:t>时间 </a:t>
            </a:r>
            <a:r>
              <a:rPr lang="en-US" altLang="zh-CN" sz="2100" dirty="0">
                <a:solidFill>
                  <a:schemeClr val="tx1">
                    <a:lumMod val="75000"/>
                    <a:lumOff val="25000"/>
                  </a:schemeClr>
                </a:solidFill>
                <a:sym typeface="Symbol" panose="05050102010706020507" pitchFamily="18" charset="2"/>
              </a:rPr>
              <a:t>+ </a:t>
            </a:r>
            <a:r>
              <a:rPr lang="zh-CN" altLang="en-US" sz="2100" dirty="0">
                <a:solidFill>
                  <a:schemeClr val="tx1">
                    <a:lumMod val="75000"/>
                    <a:lumOff val="25000"/>
                  </a:schemeClr>
                </a:solidFill>
                <a:sym typeface="Symbol" panose="05050102010706020507" pitchFamily="18" charset="2"/>
              </a:rPr>
              <a:t>存储访问时间 </a:t>
            </a:r>
            <a:r>
              <a:rPr lang="en-US" altLang="zh-CN" sz="2100" dirty="0">
                <a:solidFill>
                  <a:schemeClr val="tx1">
                    <a:lumMod val="75000"/>
                    <a:lumOff val="25000"/>
                  </a:schemeClr>
                </a:solidFill>
                <a:sym typeface="Symbol" panose="05050102010706020507" pitchFamily="18" charset="2"/>
              </a:rPr>
              <a:t>+ </a:t>
            </a:r>
            <a:r>
              <a:rPr lang="zh-CN" altLang="en-US" sz="2100" dirty="0">
                <a:solidFill>
                  <a:schemeClr val="tx1">
                    <a:lumMod val="75000"/>
                    <a:lumOff val="25000"/>
                  </a:schemeClr>
                </a:solidFill>
                <a:sym typeface="Symbol" panose="05050102010706020507" pitchFamily="18" charset="2"/>
              </a:rPr>
              <a:t>各类排队时延等</a:t>
            </a:r>
            <a:r>
              <a:rPr lang="en-US" altLang="zh-CN" sz="2100" dirty="0">
                <a:solidFill>
                  <a:schemeClr val="tx1">
                    <a:lumMod val="75000"/>
                    <a:lumOff val="25000"/>
                  </a:schemeClr>
                </a:solidFill>
                <a:sym typeface="Symbol" panose="05050102010706020507" pitchFamily="18" charset="2"/>
              </a:rPr>
              <a:t>)</a:t>
            </a:r>
          </a:p>
          <a:p>
            <a:pPr marL="162552" indent="-162552" algn="just">
              <a:lnSpc>
                <a:spcPct val="150000"/>
              </a:lnSpc>
              <a:buFont typeface="Wingdings" panose="05000000000000000000" pitchFamily="2" charset="2"/>
              <a:buChar char="u"/>
            </a:pPr>
            <a:r>
              <a:rPr lang="zh-CN" altLang="en-US" sz="1800" dirty="0">
                <a:solidFill>
                  <a:schemeClr val="tx1">
                    <a:lumMod val="75000"/>
                    <a:lumOff val="25000"/>
                  </a:schemeClr>
                </a:solidFill>
                <a:sym typeface="Symbol" panose="05050102010706020507" pitchFamily="18" charset="2"/>
              </a:rPr>
              <a:t> </a:t>
            </a:r>
            <a:r>
              <a:rPr lang="en-US" altLang="zh-CN"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a:t>
            </a:r>
            <a:r>
              <a:rPr lang="zh-CN" altLang="en-US"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 </a:t>
            </a:r>
            <a:r>
              <a:rPr lang="en-US" altLang="zh-CN" sz="2100" dirty="0">
                <a:solidFill>
                  <a:schemeClr val="tx1">
                    <a:lumMod val="75000"/>
                    <a:lumOff val="25000"/>
                  </a:schemeClr>
                </a:solidFill>
                <a:sym typeface="Symbol" panose="05050102010706020507" pitchFamily="18" charset="2"/>
              </a:rPr>
              <a:t>= </a:t>
            </a:r>
            <a:r>
              <a:rPr lang="zh-CN" altLang="en-US" sz="2100" dirty="0">
                <a:solidFill>
                  <a:schemeClr val="tx1">
                    <a:lumMod val="75000"/>
                    <a:lumOff val="25000"/>
                  </a:schemeClr>
                </a:solidFill>
                <a:sym typeface="Symbol" panose="05050102010706020507" pitchFamily="18" charset="2"/>
              </a:rPr>
              <a:t>程序中所有指令的时钟周期数之和  </a:t>
            </a:r>
            <a:r>
              <a:rPr lang="en-US" altLang="zh-CN" sz="2100" dirty="0">
                <a:solidFill>
                  <a:schemeClr val="tx1">
                    <a:lumMod val="75000"/>
                    <a:lumOff val="25000"/>
                  </a:schemeClr>
                </a:solidFill>
                <a:sym typeface="Symbol" panose="05050102010706020507" pitchFamily="18" charset="2"/>
              </a:rPr>
              <a:t>T</a:t>
            </a:r>
          </a:p>
          <a:p>
            <a:pPr marL="0" indent="0" algn="just">
              <a:lnSpc>
                <a:spcPct val="150000"/>
              </a:lnSpc>
              <a:buNone/>
            </a:pPr>
            <a:r>
              <a:rPr lang="zh-CN" altLang="en-US" sz="2100" dirty="0">
                <a:solidFill>
                  <a:schemeClr val="tx1">
                    <a:lumMod val="75000"/>
                    <a:lumOff val="25000"/>
                  </a:schemeClr>
                </a:solidFill>
                <a:sym typeface="Symbol" panose="05050102010706020507" pitchFamily="18" charset="2"/>
              </a:rPr>
              <a:t>                   </a:t>
            </a:r>
            <a:r>
              <a:rPr lang="en-US" altLang="zh-CN" sz="2100" dirty="0">
                <a:solidFill>
                  <a:schemeClr val="bg2">
                    <a:lumMod val="75000"/>
                  </a:schemeClr>
                </a:solidFill>
                <a:sym typeface="Symbol" panose="05050102010706020507" pitchFamily="18" charset="2"/>
              </a:rPr>
              <a:t>=</a:t>
            </a:r>
            <a:r>
              <a:rPr lang="zh-CN" altLang="en-US" sz="2100" dirty="0">
                <a:solidFill>
                  <a:schemeClr val="bg2">
                    <a:lumMod val="75000"/>
                  </a:schemeClr>
                </a:solidFill>
                <a:sym typeface="Symbol" panose="05050102010706020507" pitchFamily="18" charset="2"/>
              </a:rPr>
              <a:t>程序中所有指令的时钟周期数之和 </a:t>
            </a:r>
            <a:r>
              <a:rPr lang="en-US" altLang="zh-CN" sz="2100" dirty="0">
                <a:solidFill>
                  <a:schemeClr val="bg2">
                    <a:lumMod val="75000"/>
                  </a:schemeClr>
                </a:solidFill>
                <a:sym typeface="Symbol" panose="05050102010706020507" pitchFamily="18" charset="2"/>
              </a:rPr>
              <a:t>/ f</a:t>
            </a:r>
          </a:p>
          <a:p>
            <a:pPr>
              <a:lnSpc>
                <a:spcPct val="130000"/>
              </a:lnSpc>
              <a:spcAft>
                <a:spcPct val="20000"/>
              </a:spcAft>
              <a:buNone/>
            </a:pPr>
            <a:r>
              <a:rPr lang="en-US" altLang="zh-CN"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CPI    </a:t>
            </a:r>
            <a:r>
              <a:rPr lang="zh-CN" altLang="en-US"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a:t>
            </a:r>
            <a:r>
              <a:rPr lang="zh-CN" altLang="en-US" sz="21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数 </a:t>
            </a:r>
            <a:r>
              <a:rPr lang="en-US" altLang="zh-CN" sz="21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IC</a:t>
            </a:r>
            <a:r>
              <a:rPr lang="zh-CN" altLang="en-US" sz="21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en-US" altLang="zh-CN"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时钟周期</a:t>
            </a:r>
            <a:endParaRPr lang="en-US" altLang="zh-CN"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endParaRPr>
          </a:p>
          <a:p>
            <a:pPr>
              <a:lnSpc>
                <a:spcPct val="130000"/>
              </a:lnSpc>
              <a:spcAft>
                <a:spcPct val="20000"/>
              </a:spcAft>
              <a:buNone/>
            </a:pPr>
            <a:r>
              <a:rPr lang="en-US" altLang="zh-CN"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1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1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a:t>
            </a:r>
            <a:r>
              <a:rPr lang="zh-CN" altLang="en-US" sz="21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a:t>
            </a:r>
            <a:r>
              <a:rPr lang="en-US" altLang="zh-CN" sz="21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IC</a:t>
            </a:r>
            <a:r>
              <a:rPr lang="zh-CN" altLang="en-US" sz="21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en-US" altLang="zh-CN"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(MIPS * 10</a:t>
            </a:r>
            <a:r>
              <a:rPr lang="en-US" altLang="zh-CN" sz="2100"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6</a:t>
            </a:r>
            <a:r>
              <a:rPr lang="en-US" altLang="zh-CN" sz="2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a:t>
            </a:r>
            <a:endParaRPr lang="en-US" altLang="zh-CN" sz="21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100" dirty="0">
                <a:solidFill>
                  <a:schemeClr val="tx1">
                    <a:lumMod val="75000"/>
                    <a:lumOff val="25000"/>
                  </a:schemeClr>
                </a:solidFill>
                <a:sym typeface="Symbol" panose="05050102010706020507" pitchFamily="18" charset="2"/>
              </a:rPr>
              <a:t>                   </a:t>
            </a:r>
          </a:p>
          <a:p>
            <a:endParaRPr lang="zh-CN" altLang="en-US" dirty="0"/>
          </a:p>
        </p:txBody>
      </p:sp>
    </p:spTree>
    <p:extLst>
      <p:ext uri="{BB962C8B-B14F-4D97-AF65-F5344CB8AC3E}">
        <p14:creationId xmlns:p14="http://schemas.microsoft.com/office/powerpoint/2010/main" val="1631258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altLang="zh-CN" dirty="0"/>
              <a:t/>
            </a:r>
            <a:br>
              <a:rPr lang="en-US" altLang="zh-CN" dirty="0"/>
            </a:br>
            <a:r>
              <a:rPr lang="zh-CN" altLang="en-US" dirty="0"/>
              <a:t>　　</a:t>
            </a:r>
            <a:r>
              <a:rPr lang="zh-CN" altLang="en-US" b="1" dirty="0"/>
              <a:t>例 </a:t>
            </a:r>
            <a:r>
              <a:rPr lang="en-US" altLang="zh-CN" b="1" dirty="0"/>
              <a:t>1</a:t>
            </a:r>
            <a:r>
              <a:rPr lang="zh-CN" altLang="en-US" b="1" dirty="0"/>
              <a:t>－</a:t>
            </a:r>
            <a:r>
              <a:rPr lang="en-US" altLang="zh-CN" b="1" dirty="0"/>
              <a:t>1  </a:t>
            </a:r>
            <a:r>
              <a:rPr lang="zh-CN" altLang="en-US" dirty="0"/>
              <a:t>计算机 </a:t>
            </a:r>
            <a:r>
              <a:rPr lang="en-US" altLang="zh-CN" dirty="0"/>
              <a:t>A </a:t>
            </a:r>
            <a:r>
              <a:rPr lang="zh-CN" altLang="en-US" dirty="0"/>
              <a:t>和计算机 </a:t>
            </a:r>
            <a:r>
              <a:rPr lang="en-US" altLang="zh-CN" dirty="0"/>
              <a:t>B </a:t>
            </a:r>
            <a:r>
              <a:rPr lang="zh-CN" altLang="en-US" dirty="0"/>
              <a:t>具有相同的指令集</a:t>
            </a:r>
            <a:r>
              <a:rPr lang="en-US" altLang="zh-CN" dirty="0"/>
              <a:t>,</a:t>
            </a:r>
            <a:r>
              <a:rPr lang="zh-CN" altLang="en-US" dirty="0"/>
              <a:t>计算机 </a:t>
            </a:r>
            <a:r>
              <a:rPr lang="en-US" altLang="zh-CN" dirty="0"/>
              <a:t>A </a:t>
            </a:r>
            <a:r>
              <a:rPr lang="zh-CN" altLang="en-US" dirty="0"/>
              <a:t>的时钟周期是 </a:t>
            </a:r>
            <a:r>
              <a:rPr lang="en-US" altLang="zh-CN" dirty="0"/>
              <a:t>250ps ,</a:t>
            </a:r>
            <a:r>
              <a:rPr lang="zh-CN" altLang="en-US" dirty="0"/>
              <a:t>执行程序 </a:t>
            </a:r>
            <a:r>
              <a:rPr lang="en-US" altLang="zh-CN" dirty="0"/>
              <a:t>P </a:t>
            </a:r>
            <a:r>
              <a:rPr lang="zh-CN" altLang="en-US" dirty="0"/>
              <a:t>的 </a:t>
            </a:r>
            <a:r>
              <a:rPr lang="en-US" altLang="zh-CN" dirty="0"/>
              <a:t>CPI </a:t>
            </a:r>
            <a:r>
              <a:rPr lang="zh-CN" altLang="en-US" dirty="0"/>
              <a:t>是 </a:t>
            </a:r>
            <a:r>
              <a:rPr lang="en-US" altLang="zh-CN" dirty="0"/>
              <a:t>2.0 ;</a:t>
            </a:r>
            <a:r>
              <a:rPr lang="zh-CN" altLang="en-US" dirty="0"/>
              <a:t>计算机 </a:t>
            </a:r>
            <a:r>
              <a:rPr lang="en-US" altLang="zh-CN" dirty="0"/>
              <a:t>B </a:t>
            </a:r>
            <a:r>
              <a:rPr lang="zh-CN" altLang="en-US" dirty="0"/>
              <a:t>的时钟周期是 </a:t>
            </a:r>
            <a:r>
              <a:rPr lang="en-US" altLang="zh-CN" dirty="0"/>
              <a:t>500ps ,</a:t>
            </a:r>
            <a:r>
              <a:rPr lang="zh-CN" altLang="en-US" dirty="0"/>
              <a:t>执行相同程序的 </a:t>
            </a:r>
            <a:r>
              <a:rPr lang="en-US" altLang="zh-CN" dirty="0"/>
              <a:t>CPI </a:t>
            </a:r>
            <a:r>
              <a:rPr lang="zh-CN" altLang="en-US" dirty="0"/>
              <a:t>是 </a:t>
            </a:r>
            <a:r>
              <a:rPr lang="en-US" altLang="zh-CN" dirty="0"/>
              <a:t>1. 2 </a:t>
            </a:r>
            <a:r>
              <a:rPr lang="zh-CN" altLang="en-US" dirty="0"/>
              <a:t>。试</a:t>
            </a:r>
            <a:br>
              <a:rPr lang="zh-CN" altLang="en-US" dirty="0"/>
            </a:br>
            <a:r>
              <a:rPr lang="zh-CN" altLang="en-US" dirty="0"/>
              <a:t>比较两台计算机的速度。</a:t>
            </a:r>
            <a:br>
              <a:rPr lang="zh-CN" altLang="en-US" dirty="0"/>
            </a:br>
            <a:r>
              <a:rPr lang="zh-CN" altLang="en-US" dirty="0"/>
              <a:t>　　</a:t>
            </a:r>
            <a:r>
              <a:rPr lang="zh-CN" altLang="en-US" b="1" dirty="0"/>
              <a:t>解</a:t>
            </a:r>
            <a:r>
              <a:rPr lang="zh-CN" altLang="en-US" dirty="0"/>
              <a:t> 设程序 </a:t>
            </a:r>
            <a:r>
              <a:rPr lang="en-US" altLang="zh-CN" dirty="0"/>
              <a:t>P </a:t>
            </a:r>
            <a:r>
              <a:rPr lang="zh-CN" altLang="en-US" dirty="0"/>
              <a:t>的指令条数为 </a:t>
            </a:r>
            <a:r>
              <a:rPr lang="en-US" altLang="zh-CN" dirty="0"/>
              <a:t>I </a:t>
            </a:r>
            <a:r>
              <a:rPr lang="zh-CN" altLang="en-US" dirty="0"/>
              <a:t>。首先计算每台计算机的 </a:t>
            </a:r>
            <a:r>
              <a:rPr lang="en-US" altLang="zh-CN" dirty="0"/>
              <a:t>CPU </a:t>
            </a:r>
            <a:r>
              <a:rPr lang="zh-CN" altLang="en-US" dirty="0"/>
              <a:t>时钟周期数</a:t>
            </a:r>
            <a:r>
              <a:rPr lang="en-US" altLang="zh-CN" dirty="0"/>
              <a:t>:</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4365104"/>
            <a:ext cx="7128783" cy="432048"/>
          </a:xfrm>
          <a:prstGeom prst="rect">
            <a:avLst/>
          </a:prstGeom>
        </p:spPr>
      </p:pic>
      <p:sp>
        <p:nvSpPr>
          <p:cNvPr id="4" name="Rectangle 9">
            <a:extLst>
              <a:ext uri="{FF2B5EF4-FFF2-40B4-BE49-F238E27FC236}">
                <a16:creationId xmlns:a16="http://schemas.microsoft.com/office/drawing/2014/main" id="{15074130-4223-4450-80BA-F80AD0CAD619}"/>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54160" y="407238"/>
            <a:ext cx="8115300" cy="4831432"/>
          </a:xfrm>
        </p:spPr>
        <p:txBody>
          <a:bodyPr/>
          <a:lstStyle/>
          <a:p>
            <a:r>
              <a:rPr lang="en-US" altLang="zh-CN" dirty="0"/>
              <a:t/>
            </a:r>
            <a:br>
              <a:rPr lang="en-US" altLang="zh-CN" dirty="0"/>
            </a:br>
            <a:r>
              <a:rPr lang="zh-CN" altLang="en-US" dirty="0"/>
              <a:t>　　然后计算每台计算机的 </a:t>
            </a:r>
            <a:r>
              <a:rPr lang="en-US" altLang="zh-CN" dirty="0"/>
              <a:t>CPU </a:t>
            </a:r>
            <a:r>
              <a:rPr lang="zh-CN" altLang="en-US" dirty="0"/>
              <a:t>时间</a:t>
            </a:r>
            <a:r>
              <a:rPr lang="en-US" altLang="zh-CN" dirty="0"/>
              <a:t>:</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r>
              <a:rPr lang="zh-CN" altLang="en-US" dirty="0"/>
              <a:t>因此</a:t>
            </a:r>
            <a:r>
              <a:rPr lang="en-US" altLang="zh-CN" dirty="0"/>
              <a:t>,</a:t>
            </a:r>
            <a:r>
              <a:rPr lang="zh-CN" altLang="en-US" dirty="0"/>
              <a:t>计算机 </a:t>
            </a:r>
            <a:r>
              <a:rPr lang="en-US" altLang="zh-CN" dirty="0"/>
              <a:t>A </a:t>
            </a:r>
            <a:r>
              <a:rPr lang="zh-CN" altLang="en-US" dirty="0"/>
              <a:t>的速度更快。</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0" y="1939156"/>
            <a:ext cx="8859487" cy="762106"/>
          </a:xfrm>
          <a:prstGeom prst="rect">
            <a:avLst/>
          </a:prstGeom>
        </p:spPr>
      </p:pic>
      <p:sp>
        <p:nvSpPr>
          <p:cNvPr id="4" name="Rectangle 9">
            <a:extLst>
              <a:ext uri="{FF2B5EF4-FFF2-40B4-BE49-F238E27FC236}">
                <a16:creationId xmlns:a16="http://schemas.microsoft.com/office/drawing/2014/main" id="{8DB7B567-3A59-4989-8895-B3FBBDB71CD7}"/>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0" y="260648"/>
            <a:ext cx="8115300" cy="4831432"/>
          </a:xfrm>
        </p:spPr>
        <p:txBody>
          <a:bodyPr/>
          <a:lstStyle/>
          <a:p>
            <a:r>
              <a:rPr lang="en-US" altLang="zh-CN" dirty="0"/>
              <a:t/>
            </a:r>
            <a:br>
              <a:rPr lang="en-US" altLang="zh-CN" dirty="0"/>
            </a:br>
            <a:r>
              <a:rPr lang="zh-CN" altLang="en-US" b="1" dirty="0"/>
              <a:t>　　 </a:t>
            </a:r>
            <a:r>
              <a:rPr lang="en-US" altLang="zh-CN" sz="3200" b="1" kern="1200" dirty="0">
                <a:solidFill>
                  <a:srgbClr val="000000"/>
                </a:solidFill>
                <a:latin typeface="Times New Roman" panose="02020603050405020304" pitchFamily="18" charset="0"/>
                <a:ea typeface="宋体" panose="02010600030101010101" pitchFamily="2" charset="-122"/>
                <a:cs typeface="+mn-cs"/>
              </a:rPr>
              <a:t>4. </a:t>
            </a:r>
            <a:r>
              <a:rPr lang="zh-CN" altLang="en-US" sz="3200" b="1" kern="1200" dirty="0">
                <a:solidFill>
                  <a:srgbClr val="000000"/>
                </a:solidFill>
                <a:latin typeface="Times New Roman" panose="02020603050405020304" pitchFamily="18" charset="0"/>
                <a:ea typeface="宋体" panose="02010600030101010101" pitchFamily="2" charset="-122"/>
                <a:cs typeface="+mn-cs"/>
              </a:rPr>
              <a:t>可靠性</a:t>
            </a:r>
            <a:r>
              <a:rPr lang="zh-CN" altLang="en-US" dirty="0"/>
              <a:t/>
            </a:r>
            <a:br>
              <a:rPr lang="zh-CN" altLang="en-US" dirty="0"/>
            </a:br>
            <a:r>
              <a:rPr lang="zh-CN" altLang="en-US" dirty="0"/>
              <a:t>　　计算机的可靠性可以用计算机平均无故障工作时间来表示</a:t>
            </a:r>
            <a:r>
              <a:rPr lang="en-US" altLang="zh-CN" dirty="0"/>
              <a:t>,</a:t>
            </a:r>
            <a:r>
              <a:rPr lang="zh-CN" altLang="en-US" dirty="0"/>
              <a:t>即计算机硬件运行时不发生故障的平均时间。</a:t>
            </a:r>
            <a:endParaRPr lang="zh-CN" altLang="zh-CN" dirty="0"/>
          </a:p>
        </p:txBody>
      </p:sp>
      <p:sp>
        <p:nvSpPr>
          <p:cNvPr id="5" name="Rectangle 9">
            <a:extLst>
              <a:ext uri="{FF2B5EF4-FFF2-40B4-BE49-F238E27FC236}">
                <a16:creationId xmlns:a16="http://schemas.microsoft.com/office/drawing/2014/main" id="{5C007747-9000-4208-B03E-88F3245E59AC}"/>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如何进行计算机性能测试？</a:t>
            </a:r>
          </a:p>
        </p:txBody>
      </p:sp>
      <p:sp>
        <p:nvSpPr>
          <p:cNvPr id="3" name="内容占位符 2"/>
          <p:cNvSpPr>
            <a:spLocks noGrp="1"/>
          </p:cNvSpPr>
          <p:nvPr>
            <p:ph idx="1"/>
          </p:nvPr>
        </p:nvSpPr>
        <p:spPr/>
        <p:txBody>
          <a:bodyPr>
            <a:normAutofit/>
          </a:bodyPr>
          <a:lstStyle/>
          <a:p>
            <a:pPr>
              <a:lnSpc>
                <a:spcPct val="150000"/>
              </a:lnSpc>
            </a:pPr>
            <a:r>
              <a:rPr lang="zh-CN" altLang="en-US" sz="2100" dirty="0">
                <a:solidFill>
                  <a:schemeClr val="tx1">
                    <a:lumMod val="75000"/>
                    <a:lumOff val="25000"/>
                  </a:schemeClr>
                </a:solidFill>
                <a:sym typeface="Arial" panose="020B0604020202020204" pitchFamily="34" charset="0"/>
              </a:rPr>
              <a:t>性能测试原理</a:t>
            </a:r>
            <a:endParaRPr lang="en-US" altLang="zh-CN" sz="2100" dirty="0">
              <a:solidFill>
                <a:schemeClr val="tx1">
                  <a:lumMod val="75000"/>
                  <a:lumOff val="25000"/>
                </a:schemeClr>
              </a:solidFill>
              <a:sym typeface="Arial" panose="020B0604020202020204" pitchFamily="34" charset="0"/>
            </a:endParaRPr>
          </a:p>
          <a:p>
            <a:pPr lvl="1">
              <a:lnSpc>
                <a:spcPct val="150000"/>
              </a:lnSpc>
            </a:pPr>
            <a:r>
              <a:rPr lang="zh-CN" altLang="en-US" sz="1650" dirty="0">
                <a:sym typeface="Arial" panose="020B0604020202020204" pitchFamily="34" charset="0"/>
              </a:rPr>
              <a:t>计算机中配置了大量传感器和状态寄存器</a:t>
            </a:r>
            <a:endParaRPr lang="en-US" altLang="zh-CN" sz="1650" dirty="0">
              <a:sym typeface="Arial" panose="020B0604020202020204" pitchFamily="34" charset="0"/>
            </a:endParaRPr>
          </a:p>
          <a:p>
            <a:pPr lvl="1">
              <a:lnSpc>
                <a:spcPct val="150000"/>
              </a:lnSpc>
            </a:pPr>
            <a:r>
              <a:rPr lang="zh-CN" altLang="en-US" sz="1650" dirty="0">
                <a:latin typeface="微软雅黑" panose="020B0503020204020204" charset="-122"/>
                <a:ea typeface="微软雅黑" panose="020B0503020204020204" charset="-122"/>
              </a:rPr>
              <a:t>通过读取相应寄存器的值得到系统运行的状况</a:t>
            </a:r>
            <a:endParaRPr lang="en-US" altLang="zh-CN" sz="1650" dirty="0">
              <a:latin typeface="微软雅黑" panose="020B0503020204020204" charset="-122"/>
              <a:ea typeface="微软雅黑" panose="020B0503020204020204" charset="-122"/>
            </a:endParaRPr>
          </a:p>
          <a:p>
            <a:pPr lvl="1">
              <a:lnSpc>
                <a:spcPct val="150000"/>
              </a:lnSpc>
            </a:pPr>
            <a:r>
              <a:rPr lang="zh-CN" altLang="en-US" sz="1650" dirty="0">
                <a:latin typeface="微软雅黑" panose="020B0503020204020204" charset="-122"/>
                <a:ea typeface="微软雅黑" panose="020B0503020204020204" charset="-122"/>
              </a:rPr>
              <a:t>通过实际运行测试关键指标获取性能数据</a:t>
            </a:r>
            <a:endParaRPr lang="en-US" altLang="zh-CN" sz="1650" dirty="0">
              <a:latin typeface="微软雅黑" panose="020B0503020204020204" charset="-122"/>
              <a:ea typeface="微软雅黑" panose="020B0503020204020204" charset="-122"/>
            </a:endParaRPr>
          </a:p>
          <a:p>
            <a:pPr>
              <a:lnSpc>
                <a:spcPct val="150000"/>
              </a:lnSpc>
            </a:pPr>
            <a:r>
              <a:rPr lang="zh-CN" altLang="en-US" dirty="0">
                <a:solidFill>
                  <a:schemeClr val="tx1">
                    <a:lumMod val="75000"/>
                    <a:lumOff val="25000"/>
                  </a:schemeClr>
                </a:solidFill>
                <a:latin typeface="微软雅黑" panose="020B0503020204020204" charset="-122"/>
                <a:ea typeface="微软雅黑" panose="020B0503020204020204" charset="-122"/>
              </a:rPr>
              <a:t>性能测试工具分类</a:t>
            </a:r>
          </a:p>
          <a:p>
            <a:pPr lvl="1">
              <a:lnSpc>
                <a:spcPct val="150000"/>
              </a:lnSpc>
            </a:pPr>
            <a:r>
              <a:rPr lang="en-US" altLang="zh-CN" sz="1650" dirty="0"/>
              <a:t>CPU</a:t>
            </a:r>
            <a:r>
              <a:rPr lang="zh-CN" altLang="en-US" sz="1650" dirty="0"/>
              <a:t>测试工具</a:t>
            </a:r>
            <a:endParaRPr lang="en-US" altLang="zh-CN" sz="1650" dirty="0"/>
          </a:p>
          <a:p>
            <a:pPr lvl="1">
              <a:lnSpc>
                <a:spcPct val="150000"/>
              </a:lnSpc>
            </a:pPr>
            <a:r>
              <a:rPr lang="zh-CN" altLang="en-US" sz="1650" dirty="0"/>
              <a:t>显卡测试工具</a:t>
            </a:r>
            <a:endParaRPr lang="en-US" altLang="zh-CN" sz="1650" dirty="0"/>
          </a:p>
          <a:p>
            <a:pPr lvl="1">
              <a:lnSpc>
                <a:spcPct val="150000"/>
              </a:lnSpc>
            </a:pPr>
            <a:r>
              <a:rPr lang="zh-CN" altLang="en-US" sz="1650" dirty="0"/>
              <a:t>磁盘测试工具</a:t>
            </a:r>
            <a:endParaRPr lang="en-US" altLang="zh-CN" sz="1650" dirty="0"/>
          </a:p>
          <a:p>
            <a:pPr lvl="1">
              <a:lnSpc>
                <a:spcPct val="150000"/>
              </a:lnSpc>
            </a:pPr>
            <a:r>
              <a:rPr lang="zh-CN" altLang="en-US" sz="1650" dirty="0"/>
              <a:t>内存测试工具</a:t>
            </a:r>
            <a:endParaRPr lang="en-US" altLang="zh-CN" sz="1650" dirty="0"/>
          </a:p>
        </p:txBody>
      </p:sp>
      <p:sp>
        <p:nvSpPr>
          <p:cNvPr id="5" name="Rectangle 9">
            <a:extLst>
              <a:ext uri="{FF2B5EF4-FFF2-40B4-BE49-F238E27FC236}">
                <a16:creationId xmlns:a16="http://schemas.microsoft.com/office/drawing/2014/main" id="{E0C95F47-CE4C-4FF4-901D-3A162A7E4492}"/>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677473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 </a:t>
            </a:r>
            <a:r>
              <a:rPr lang="en-US" altLang="zh-CN" dirty="0"/>
              <a:t>Benchmark</a:t>
            </a:r>
            <a:endParaRPr lang="zh-CN" altLang="en-US" dirty="0"/>
          </a:p>
        </p:txBody>
      </p:sp>
      <p:sp>
        <p:nvSpPr>
          <p:cNvPr id="3" name="内容占位符 2"/>
          <p:cNvSpPr>
            <a:spLocks noGrp="1"/>
          </p:cNvSpPr>
          <p:nvPr>
            <p:ph idx="1"/>
          </p:nvPr>
        </p:nvSpPr>
        <p:spPr>
          <a:xfrm>
            <a:off x="365867" y="1564323"/>
            <a:ext cx="8158787" cy="4227768"/>
          </a:xfrm>
        </p:spPr>
        <p:txBody>
          <a:bodyPr>
            <a:normAutofit fontScale="85000" lnSpcReduction="10000"/>
          </a:bodyPr>
          <a:lstStyle/>
          <a:p>
            <a:pPr marL="152400" indent="-152400" algn="just">
              <a:lnSpc>
                <a:spcPct val="150000"/>
              </a:lnSpc>
            </a:pPr>
            <a:r>
              <a:rPr lang="zh-CN" altLang="en-US" sz="1800" dirty="0"/>
              <a:t>用基准程序来评测计算机的性能</a:t>
            </a:r>
          </a:p>
          <a:p>
            <a:pPr marL="514350" lvl="1" indent="-142875" algn="just">
              <a:lnSpc>
                <a:spcPct val="150000"/>
              </a:lnSpc>
            </a:pPr>
            <a:r>
              <a:rPr lang="zh-CN" altLang="en-US" sz="1650" dirty="0"/>
              <a:t>专门用来进行性能评价的一组程序</a:t>
            </a:r>
            <a:r>
              <a:rPr lang="en-US" altLang="zh-CN" sz="1650" dirty="0"/>
              <a:t>,</a:t>
            </a:r>
            <a:r>
              <a:rPr lang="zh-CN" altLang="en-US" sz="1650" dirty="0"/>
              <a:t>运行实际负载来反映性能</a:t>
            </a:r>
          </a:p>
          <a:p>
            <a:pPr marL="514350" lvl="1" indent="-142875" algn="just">
              <a:lnSpc>
                <a:spcPct val="150000"/>
              </a:lnSpc>
            </a:pPr>
            <a:r>
              <a:rPr lang="zh-CN" altLang="en-US" sz="1650" dirty="0"/>
              <a:t>最好的基准程序是用户实际使用的程序或典型的简单程序</a:t>
            </a:r>
          </a:p>
          <a:p>
            <a:pPr marL="152400" indent="-152400" algn="just">
              <a:lnSpc>
                <a:spcPct val="150000"/>
              </a:lnSpc>
            </a:pPr>
            <a:r>
              <a:rPr lang="zh-CN" altLang="en-US" sz="1800" dirty="0"/>
              <a:t>基准程序的缺陷</a:t>
            </a:r>
          </a:p>
          <a:p>
            <a:pPr marL="514350" lvl="1" indent="-142875" algn="just">
              <a:lnSpc>
                <a:spcPct val="150000"/>
              </a:lnSpc>
            </a:pPr>
            <a:r>
              <a:rPr lang="zh-CN" altLang="en-US" sz="1650" dirty="0"/>
              <a:t>基准程序性能与某段短代码密切相关时，会被利用以得到不当的性能评测结果，硬件系统设计人员或编译器开发者针对这些代码片段进行特殊的优化，使得执行这段代码的速度非常快</a:t>
            </a:r>
          </a:p>
          <a:p>
            <a:pPr marL="942975" lvl="2" indent="-257175" algn="just">
              <a:lnSpc>
                <a:spcPct val="150000"/>
              </a:lnSpc>
            </a:pPr>
            <a:r>
              <a:rPr lang="en-US" altLang="zh-CN" dirty="0"/>
              <a:t>Intel Pentium</a:t>
            </a:r>
            <a:r>
              <a:rPr lang="zh-CN" altLang="en-US" dirty="0"/>
              <a:t>处理器运行</a:t>
            </a:r>
            <a:r>
              <a:rPr lang="en-US" altLang="zh-CN" dirty="0" err="1"/>
              <a:t>SPECint</a:t>
            </a:r>
            <a:r>
              <a:rPr lang="zh-CN" altLang="en-US" dirty="0"/>
              <a:t>时用了公司内部使用的特殊编译器，使其性能极高</a:t>
            </a:r>
          </a:p>
          <a:p>
            <a:pPr marL="942975" lvl="2" indent="-257175" algn="just">
              <a:lnSpc>
                <a:spcPct val="150000"/>
              </a:lnSpc>
            </a:pPr>
            <a:r>
              <a:rPr lang="zh-CN" altLang="en-US" dirty="0"/>
              <a:t>矩阵乘法程序</a:t>
            </a:r>
            <a:r>
              <a:rPr lang="en-US" altLang="zh-CN" dirty="0"/>
              <a:t>SPECmatrix300</a:t>
            </a:r>
            <a:r>
              <a:rPr lang="zh-CN" altLang="en-US" dirty="0"/>
              <a:t>有</a:t>
            </a:r>
            <a:r>
              <a:rPr lang="en-US" altLang="zh-CN" dirty="0"/>
              <a:t>99%</a:t>
            </a:r>
            <a:r>
              <a:rPr lang="zh-CN" altLang="en-US" dirty="0"/>
              <a:t>的时间运行在一行语句上，有些厂商用特殊编译器优化该语句，使性能达</a:t>
            </a:r>
            <a:r>
              <a:rPr lang="en-US" altLang="zh-CN" dirty="0"/>
              <a:t>VAX11/780</a:t>
            </a:r>
            <a:r>
              <a:rPr lang="zh-CN" altLang="en-US" dirty="0"/>
              <a:t>的</a:t>
            </a:r>
            <a:r>
              <a:rPr lang="en-US" altLang="zh-CN" dirty="0"/>
              <a:t>729.8</a:t>
            </a:r>
            <a:r>
              <a:rPr lang="zh-CN" altLang="en-US" dirty="0"/>
              <a:t>倍！</a:t>
            </a:r>
          </a:p>
          <a:p>
            <a:pPr algn="just"/>
            <a:endParaRPr lang="zh-CN" altLang="en-US" dirty="0"/>
          </a:p>
          <a:p>
            <a:pPr algn="just"/>
            <a:endParaRPr lang="zh-CN" altLang="en-US" dirty="0"/>
          </a:p>
        </p:txBody>
      </p:sp>
    </p:spTree>
    <p:extLst>
      <p:ext uri="{BB962C8B-B14F-4D97-AF65-F5344CB8AC3E}">
        <p14:creationId xmlns:p14="http://schemas.microsoft.com/office/powerpoint/2010/main" val="622823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4547" name="Rectangle 3"/>
          <p:cNvSpPr>
            <a:spLocks noGrp="1" noChangeArrowheads="1"/>
          </p:cNvSpPr>
          <p:nvPr>
            <p:ph type="body" idx="4294967295"/>
          </p:nvPr>
        </p:nvSpPr>
        <p:spPr>
          <a:xfrm>
            <a:off x="0" y="5733256"/>
            <a:ext cx="9144000" cy="438944"/>
          </a:xfrm>
        </p:spPr>
        <p:txBody>
          <a:bodyPr/>
          <a:lstStyle/>
          <a:p>
            <a:r>
              <a:rPr lang="zh-CN" altLang="en-US" dirty="0"/>
              <a:t>图 </a:t>
            </a:r>
            <a:r>
              <a:rPr lang="en-US" altLang="zh-CN" dirty="0"/>
              <a:t>1</a:t>
            </a:r>
            <a:r>
              <a:rPr lang="zh-CN" altLang="en-US" dirty="0"/>
              <a:t>－</a:t>
            </a:r>
            <a:r>
              <a:rPr lang="en-US" altLang="zh-CN" dirty="0"/>
              <a:t>1  </a:t>
            </a:r>
            <a:r>
              <a:rPr lang="zh-CN" altLang="en-US" dirty="0"/>
              <a:t>计算机系统的组成</a:t>
            </a:r>
            <a:endParaRPr lang="zh-CN" altLang="zh-CN" dirty="0"/>
          </a:p>
        </p:txBody>
      </p:sp>
      <p:sp>
        <p:nvSpPr>
          <p:cNvPr id="4" name="Rectangle 9">
            <a:extLst>
              <a:ext uri="{FF2B5EF4-FFF2-40B4-BE49-F238E27FC236}">
                <a16:creationId xmlns:a16="http://schemas.microsoft.com/office/drawing/2014/main" id="{291BB655-9257-4CE5-AD89-EA9CE0545C99}"/>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1.1</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计算机系统的组成</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pic>
        <p:nvPicPr>
          <p:cNvPr id="3" name="图片 2">
            <a:extLst>
              <a:ext uri="{FF2B5EF4-FFF2-40B4-BE49-F238E27FC236}">
                <a16:creationId xmlns:a16="http://schemas.microsoft.com/office/drawing/2014/main" id="{6365D104-82D1-4EC9-942D-8A59753C05E3}"/>
              </a:ext>
            </a:extLst>
          </p:cNvPr>
          <p:cNvPicPr>
            <a:picLocks noChangeAspect="1"/>
          </p:cNvPicPr>
          <p:nvPr/>
        </p:nvPicPr>
        <p:blipFill>
          <a:blip r:embed="rId2"/>
          <a:stretch>
            <a:fillRect/>
          </a:stretch>
        </p:blipFill>
        <p:spPr>
          <a:xfrm>
            <a:off x="251520" y="116632"/>
            <a:ext cx="6552728" cy="5357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性能测试程序</a:t>
            </a:r>
          </a:p>
        </p:txBody>
      </p:sp>
      <p:sp>
        <p:nvSpPr>
          <p:cNvPr id="3" name="内容占位符 2"/>
          <p:cNvSpPr>
            <a:spLocks noGrp="1"/>
          </p:cNvSpPr>
          <p:nvPr>
            <p:ph idx="1"/>
          </p:nvPr>
        </p:nvSpPr>
        <p:spPr/>
        <p:txBody>
          <a:bodyPr>
            <a:normAutofit lnSpcReduction="10000"/>
          </a:bodyPr>
          <a:lstStyle/>
          <a:p>
            <a:r>
              <a:rPr lang="zh-CN" altLang="en-US" dirty="0"/>
              <a:t>计算机综合测试程序  </a:t>
            </a:r>
            <a:endParaRPr lang="en-US" altLang="zh-CN" dirty="0"/>
          </a:p>
          <a:p>
            <a:pPr lvl="1"/>
            <a:r>
              <a:rPr lang="en-US" altLang="zh-CN" dirty="0"/>
              <a:t>SPEC     </a:t>
            </a:r>
          </a:p>
          <a:p>
            <a:r>
              <a:rPr lang="zh-CN" altLang="en-US" dirty="0"/>
              <a:t>定点运算性能测试</a:t>
            </a:r>
            <a:endParaRPr lang="en-US" altLang="zh-CN" dirty="0"/>
          </a:p>
          <a:p>
            <a:pPr lvl="1"/>
            <a:r>
              <a:rPr lang="en-US" altLang="zh-CN" dirty="0"/>
              <a:t>Dhrystone      </a:t>
            </a:r>
            <a:r>
              <a:rPr lang="zh-CN" altLang="en-US" dirty="0"/>
              <a:t>测试编译器和</a:t>
            </a:r>
            <a:r>
              <a:rPr lang="en-US" altLang="zh-CN" dirty="0"/>
              <a:t>CPU</a:t>
            </a:r>
            <a:r>
              <a:rPr lang="zh-CN" altLang="en-US" dirty="0"/>
              <a:t>定线运算性能   </a:t>
            </a:r>
            <a:r>
              <a:rPr lang="en-US" altLang="zh-CN" dirty="0"/>
              <a:t>C</a:t>
            </a:r>
            <a:r>
              <a:rPr lang="zh-CN" altLang="en-US" dirty="0"/>
              <a:t>语言编写</a:t>
            </a:r>
            <a:endParaRPr lang="en-US" altLang="zh-CN" dirty="0"/>
          </a:p>
          <a:p>
            <a:r>
              <a:rPr lang="zh-CN" altLang="en-US" dirty="0"/>
              <a:t>浮点运算性能测试</a:t>
            </a:r>
            <a:endParaRPr lang="en-US" altLang="zh-CN" dirty="0"/>
          </a:p>
          <a:p>
            <a:pPr lvl="1"/>
            <a:r>
              <a:rPr lang="en-US" altLang="zh-CN" dirty="0" err="1"/>
              <a:t>LinPack</a:t>
            </a:r>
            <a:r>
              <a:rPr lang="en-US" altLang="zh-CN" dirty="0"/>
              <a:t>          </a:t>
            </a:r>
            <a:r>
              <a:rPr lang="zh-CN" altLang="en-US" dirty="0"/>
              <a:t>求解密集线性代数方程组程序包</a:t>
            </a:r>
            <a:endParaRPr lang="en-US" altLang="zh-CN" dirty="0"/>
          </a:p>
          <a:p>
            <a:pPr lvl="1"/>
            <a:r>
              <a:rPr lang="en-US" altLang="zh-CN" dirty="0"/>
              <a:t>Whetstone     </a:t>
            </a:r>
            <a:r>
              <a:rPr lang="zh-CN" altLang="en-US" dirty="0"/>
              <a:t>浮点</a:t>
            </a:r>
            <a:r>
              <a:rPr lang="en-US" altLang="zh-CN" dirty="0"/>
              <a:t>+</a:t>
            </a:r>
            <a:r>
              <a:rPr lang="zh-CN" altLang="en-US" dirty="0"/>
              <a:t>定点  </a:t>
            </a:r>
            <a:r>
              <a:rPr lang="en-US" altLang="zh-CN" dirty="0"/>
              <a:t> Fortran</a:t>
            </a:r>
            <a:r>
              <a:rPr lang="zh-CN" altLang="en-US" dirty="0"/>
              <a:t>编写</a:t>
            </a:r>
            <a:endParaRPr lang="en-US" altLang="zh-CN" dirty="0"/>
          </a:p>
          <a:p>
            <a:r>
              <a:rPr lang="zh-CN" altLang="en-US" dirty="0"/>
              <a:t>数据库性能测试</a:t>
            </a:r>
            <a:endParaRPr lang="en-US" altLang="zh-CN" dirty="0"/>
          </a:p>
          <a:p>
            <a:pPr lvl="1"/>
            <a:r>
              <a:rPr lang="en-US" altLang="zh-CN" dirty="0"/>
              <a:t>TPC      </a:t>
            </a:r>
            <a:r>
              <a:rPr lang="en-US" altLang="zh-CN" dirty="0" err="1"/>
              <a:t>TPC</a:t>
            </a:r>
            <a:r>
              <a:rPr lang="zh-CN" altLang="en-US" dirty="0"/>
              <a:t>不给出基准程序的代码，而只给出基准程序的标准规范</a:t>
            </a:r>
            <a:endParaRPr lang="en-US" altLang="zh-CN" dirty="0"/>
          </a:p>
          <a:p>
            <a:pPr lvl="1"/>
            <a:r>
              <a:rPr lang="zh-CN" altLang="en-US" dirty="0"/>
              <a:t>测试者可以根据规范，最优地构造出自己的测试系统</a:t>
            </a:r>
            <a:r>
              <a:rPr lang="en-US" altLang="zh-CN" dirty="0"/>
              <a:t>(</a:t>
            </a:r>
            <a:r>
              <a:rPr lang="zh-CN" altLang="en-US" dirty="0"/>
              <a:t>测试平台和测试程序</a:t>
            </a:r>
            <a:r>
              <a:rPr lang="en-US" altLang="zh-CN" dirty="0"/>
              <a:t>)</a:t>
            </a:r>
          </a:p>
          <a:p>
            <a:r>
              <a:rPr lang="zh-CN" altLang="en-US" dirty="0"/>
              <a:t>并行运算测试  </a:t>
            </a:r>
            <a:r>
              <a:rPr lang="en-US" altLang="zh-CN" dirty="0"/>
              <a:t>NPB</a:t>
            </a:r>
            <a:endParaRPr lang="zh-CN" altLang="en-US" dirty="0"/>
          </a:p>
        </p:txBody>
      </p:sp>
      <p:sp>
        <p:nvSpPr>
          <p:cNvPr id="4" name="Rectangle 9">
            <a:extLst>
              <a:ext uri="{FF2B5EF4-FFF2-40B4-BE49-F238E27FC236}">
                <a16:creationId xmlns:a16="http://schemas.microsoft.com/office/drawing/2014/main" id="{1F98D98F-3CEE-46D7-B604-63FEC9F487D7}"/>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1.3</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计算机的性能指标</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682751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882518" y="2164337"/>
            <a:ext cx="0" cy="2940546"/>
            <a:chOff x="2762716" y="1732152"/>
            <a:chExt cx="0" cy="3920728"/>
          </a:xfrm>
        </p:grpSpPr>
        <p:cxnSp>
          <p:nvCxnSpPr>
            <p:cNvPr id="22" name="直接连接符 21">
              <a:extLst>
                <a:ext uri="{FF2B5EF4-FFF2-40B4-BE49-F238E27FC236}">
                  <a16:creationId xmlns:a16="http://schemas.microsoft.com/office/drawing/2014/main" id="{B837456D-A447-4E46-9E55-042440EB2D8C}"/>
                </a:ext>
              </a:extLst>
            </p:cNvPr>
            <p:cNvCxnSpPr>
              <a:cxnSpLocks/>
            </p:cNvCxnSpPr>
            <p:nvPr/>
          </p:nvCxnSpPr>
          <p:spPr>
            <a:xfrm>
              <a:off x="2762716" y="3826315"/>
              <a:ext cx="0" cy="34070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C2176CF-02B0-4713-879B-1B0C7598BA45}"/>
                </a:ext>
              </a:extLst>
            </p:cNvPr>
            <p:cNvCxnSpPr/>
            <p:nvPr/>
          </p:nvCxnSpPr>
          <p:spPr>
            <a:xfrm>
              <a:off x="2762716" y="2415788"/>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E21ABEA-194B-4C36-9148-7395F942674B}"/>
                </a:ext>
              </a:extLst>
            </p:cNvPr>
            <p:cNvCxnSpPr/>
            <p:nvPr/>
          </p:nvCxnSpPr>
          <p:spPr>
            <a:xfrm>
              <a:off x="2762716" y="1732152"/>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6DBFE0E-42E2-4B2D-AAFC-EA4BBE483D25}"/>
                </a:ext>
              </a:extLst>
            </p:cNvPr>
            <p:cNvCxnSpPr/>
            <p:nvPr/>
          </p:nvCxnSpPr>
          <p:spPr>
            <a:xfrm>
              <a:off x="2762716" y="4610303"/>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ED7BC20-F9E9-46C7-B74E-D1B9D280CF02}"/>
                </a:ext>
              </a:extLst>
            </p:cNvPr>
            <p:cNvCxnSpPr/>
            <p:nvPr/>
          </p:nvCxnSpPr>
          <p:spPr>
            <a:xfrm>
              <a:off x="2762716" y="3122019"/>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434812A-2254-4AD0-85C2-D88ED8672C61}"/>
                </a:ext>
              </a:extLst>
            </p:cNvPr>
            <p:cNvCxnSpPr/>
            <p:nvPr/>
          </p:nvCxnSpPr>
          <p:spPr>
            <a:xfrm>
              <a:off x="2762716" y="5311547"/>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071FFC90-1654-46A9-A939-DA04CC8800C5}"/>
              </a:ext>
            </a:extLst>
          </p:cNvPr>
          <p:cNvSpPr>
            <a:spLocks noGrp="1"/>
          </p:cNvSpPr>
          <p:nvPr>
            <p:ph type="title"/>
          </p:nvPr>
        </p:nvSpPr>
        <p:spPr/>
        <p:txBody>
          <a:bodyPr>
            <a:normAutofit/>
          </a:bodyPr>
          <a:lstStyle/>
          <a:p>
            <a:r>
              <a:rPr lang="en-US" altLang="zh-CN" dirty="0"/>
              <a:t>1.4 </a:t>
            </a:r>
            <a:r>
              <a:rPr lang="zh-CN" altLang="en-US" dirty="0"/>
              <a:t>计算机的层次结构</a:t>
            </a:r>
          </a:p>
        </p:txBody>
      </p:sp>
      <p:sp>
        <p:nvSpPr>
          <p:cNvPr id="4" name="矩形 3">
            <a:extLst>
              <a:ext uri="{FF2B5EF4-FFF2-40B4-BE49-F238E27FC236}">
                <a16:creationId xmlns:a16="http://schemas.microsoft.com/office/drawing/2014/main" id="{5410D714-74B6-46A0-B995-AFB05F61A9BF}"/>
              </a:ext>
            </a:extLst>
          </p:cNvPr>
          <p:cNvSpPr/>
          <p:nvPr/>
        </p:nvSpPr>
        <p:spPr>
          <a:xfrm>
            <a:off x="6333298" y="638715"/>
            <a:ext cx="2441420" cy="322440"/>
          </a:xfrm>
          <a:prstGeom prst="rect">
            <a:avLst/>
          </a:prstGeom>
          <a:solidFill>
            <a:srgbClr val="59B2FF"/>
          </a:solidFill>
        </p:spPr>
        <p:txBody>
          <a:bodyPr wrap="square" lIns="65004" tIns="32502" rIns="65004" bIns="32502">
            <a:spAutoFit/>
          </a:bodyPr>
          <a:lstStyle/>
          <a:p>
            <a:pPr marL="243827" indent="-243827" algn="ctr" defTabSz="685800" fontAlgn="auto">
              <a:lnSpc>
                <a:spcPct val="130000"/>
              </a:lnSpc>
              <a:spcBef>
                <a:spcPts val="0"/>
              </a:spcBef>
              <a:spcAft>
                <a:spcPts val="0"/>
              </a:spcAft>
              <a:buFont typeface="Wingdings" panose="05000000000000000000" pitchFamily="2" charset="2"/>
              <a:buChar char="u"/>
              <a:defRPr/>
            </a:pPr>
            <a:r>
              <a:rPr kumimoji="0" lang="zh-CN" altLang="en-US" sz="1422"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不同用户处在不同层次</a:t>
            </a:r>
          </a:p>
        </p:txBody>
      </p:sp>
      <p:sp>
        <p:nvSpPr>
          <p:cNvPr id="5" name="矩形 4">
            <a:extLst>
              <a:ext uri="{FF2B5EF4-FFF2-40B4-BE49-F238E27FC236}">
                <a16:creationId xmlns:a16="http://schemas.microsoft.com/office/drawing/2014/main" id="{C2FC5266-A0DB-4CBA-9B4B-853EEADE2E59}"/>
              </a:ext>
            </a:extLst>
          </p:cNvPr>
          <p:cNvSpPr/>
          <p:nvPr/>
        </p:nvSpPr>
        <p:spPr>
          <a:xfrm>
            <a:off x="6333298" y="1049778"/>
            <a:ext cx="2441420" cy="322440"/>
          </a:xfrm>
          <a:prstGeom prst="rect">
            <a:avLst/>
          </a:prstGeom>
          <a:solidFill>
            <a:schemeClr val="accent2"/>
          </a:solidFill>
        </p:spPr>
        <p:txBody>
          <a:bodyPr wrap="square" lIns="65004" tIns="32502" rIns="65004" bIns="32502">
            <a:spAutoFit/>
          </a:bodyPr>
          <a:lstStyle/>
          <a:p>
            <a:pPr marL="243827" indent="-243827" algn="ctr" defTabSz="685800" fontAlgn="auto">
              <a:lnSpc>
                <a:spcPct val="130000"/>
              </a:lnSpc>
              <a:spcBef>
                <a:spcPts val="0"/>
              </a:spcBef>
              <a:spcAft>
                <a:spcPts val="0"/>
              </a:spcAft>
              <a:buFont typeface="Wingdings" panose="05000000000000000000" pitchFamily="2" charset="2"/>
              <a:buChar char="u"/>
              <a:defRPr/>
            </a:pPr>
            <a:r>
              <a:rPr kumimoji="0" lang="zh-CN" altLang="en-US" sz="1422"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不同层次具有不同属性</a:t>
            </a:r>
            <a:endParaRPr kumimoji="0" lang="en-US" altLang="zh-CN" sz="1422"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 name="矩形 5">
            <a:extLst>
              <a:ext uri="{FF2B5EF4-FFF2-40B4-BE49-F238E27FC236}">
                <a16:creationId xmlns:a16="http://schemas.microsoft.com/office/drawing/2014/main" id="{2EE7AE08-3A4B-40C0-A91F-0740D30F7FE8}"/>
              </a:ext>
            </a:extLst>
          </p:cNvPr>
          <p:cNvSpPr/>
          <p:nvPr/>
        </p:nvSpPr>
        <p:spPr>
          <a:xfrm>
            <a:off x="6333298" y="1461675"/>
            <a:ext cx="2441420" cy="322440"/>
          </a:xfrm>
          <a:prstGeom prst="rect">
            <a:avLst/>
          </a:prstGeom>
          <a:solidFill>
            <a:srgbClr val="59B2FF"/>
          </a:solidFill>
        </p:spPr>
        <p:txBody>
          <a:bodyPr wrap="square" lIns="65004" tIns="32502" rIns="65004" bIns="32502">
            <a:spAutoFit/>
          </a:bodyPr>
          <a:lstStyle/>
          <a:p>
            <a:pPr marL="243827" indent="-243827" algn="ctr" defTabSz="685800" fontAlgn="auto">
              <a:lnSpc>
                <a:spcPct val="130000"/>
              </a:lnSpc>
              <a:spcBef>
                <a:spcPts val="0"/>
              </a:spcBef>
              <a:spcAft>
                <a:spcPts val="0"/>
              </a:spcAft>
              <a:buFont typeface="Wingdings" panose="05000000000000000000" pitchFamily="2" charset="2"/>
              <a:buChar char="u"/>
              <a:defRPr/>
            </a:pPr>
            <a:r>
              <a:rPr kumimoji="0" lang="zh-CN" altLang="en-US" sz="1422"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不同层次使用不同工具</a:t>
            </a:r>
            <a:endParaRPr kumimoji="0" lang="en-US" altLang="zh-CN" sz="1422"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7" name="矩形 6">
            <a:extLst>
              <a:ext uri="{FF2B5EF4-FFF2-40B4-BE49-F238E27FC236}">
                <a16:creationId xmlns:a16="http://schemas.microsoft.com/office/drawing/2014/main" id="{AD33FFE0-5202-4C8D-A279-53F9EE75B834}"/>
              </a:ext>
            </a:extLst>
          </p:cNvPr>
          <p:cNvSpPr/>
          <p:nvPr/>
        </p:nvSpPr>
        <p:spPr>
          <a:xfrm>
            <a:off x="6333298" y="1873572"/>
            <a:ext cx="2441420" cy="322440"/>
          </a:xfrm>
          <a:prstGeom prst="rect">
            <a:avLst/>
          </a:prstGeom>
          <a:solidFill>
            <a:schemeClr val="accent2"/>
          </a:solidFill>
        </p:spPr>
        <p:txBody>
          <a:bodyPr wrap="square" lIns="65004" tIns="32502" rIns="65004" bIns="32502">
            <a:spAutoFit/>
          </a:bodyPr>
          <a:lstStyle/>
          <a:p>
            <a:pPr marL="243827" indent="-243827" algn="ctr" defTabSz="685800" fontAlgn="auto">
              <a:lnSpc>
                <a:spcPct val="130000"/>
              </a:lnSpc>
              <a:spcBef>
                <a:spcPts val="0"/>
              </a:spcBef>
              <a:spcAft>
                <a:spcPts val="0"/>
              </a:spcAft>
              <a:buFont typeface="Wingdings" panose="05000000000000000000" pitchFamily="2" charset="2"/>
              <a:buChar char="u"/>
              <a:defRPr/>
            </a:pPr>
            <a:r>
              <a:rPr kumimoji="0" lang="zh-CN" altLang="en-US" sz="1422"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不同层次代码效率不同</a:t>
            </a:r>
            <a:endParaRPr kumimoji="0" lang="en-US" altLang="zh-CN" sz="1422"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8" name="Rectangle 7">
            <a:extLst>
              <a:ext uri="{FF2B5EF4-FFF2-40B4-BE49-F238E27FC236}">
                <a16:creationId xmlns:a16="http://schemas.microsoft.com/office/drawing/2014/main" id="{D444A816-9762-4E17-A9A0-F048A0649C93}"/>
              </a:ext>
            </a:extLst>
          </p:cNvPr>
          <p:cNvSpPr>
            <a:spLocks noChangeArrowheads="1"/>
          </p:cNvSpPr>
          <p:nvPr/>
        </p:nvSpPr>
        <p:spPr bwMode="auto">
          <a:xfrm>
            <a:off x="1936341" y="2411604"/>
            <a:ext cx="1942993" cy="287064"/>
          </a:xfrm>
          <a:prstGeom prst="rect">
            <a:avLst/>
          </a:prstGeom>
          <a:solidFill>
            <a:schemeClr val="accent1">
              <a:lumMod val="40000"/>
              <a:lumOff val="60000"/>
            </a:schemeClr>
          </a:solidFill>
          <a:ln w="28575">
            <a:noFill/>
            <a:miter lim="800000"/>
            <a:headEnd/>
            <a:tailEnd/>
          </a:ln>
          <a:extLst/>
        </p:spPr>
        <p:txBody>
          <a:bodyPr wrap="square" lIns="47623" tIns="19049" rIns="47623" bIns="19049">
            <a:spAutoFit/>
          </a:bodyPr>
          <a:lstStyle/>
          <a:p>
            <a:pPr algn="ctr" defTabSz="342900" fontAlgn="auto">
              <a:lnSpc>
                <a:spcPct val="125000"/>
              </a:lnSpc>
              <a:spcBef>
                <a:spcPts val="427"/>
              </a:spcBef>
              <a:spcAft>
                <a:spcPts val="427"/>
              </a:spcAft>
            </a:pPr>
            <a:r>
              <a:rPr kumimoji="0" lang="zh-CN" altLang="en-US" sz="1422" dirty="0">
                <a:solidFill>
                  <a:prstClr val="black">
                    <a:lumMod val="75000"/>
                    <a:lumOff val="25000"/>
                  </a:prstClr>
                </a:solidFill>
                <a:latin typeface="微软雅黑" panose="020B0503020204020204" charset="-122"/>
                <a:ea typeface="微软雅黑" panose="020B0503020204020204" charset="-122"/>
              </a:rPr>
              <a:t>高级语言 </a:t>
            </a:r>
            <a:r>
              <a:rPr kumimoji="0" lang="en-US" altLang="zh-CN" sz="1422" dirty="0">
                <a:solidFill>
                  <a:prstClr val="black">
                    <a:lumMod val="75000"/>
                    <a:lumOff val="25000"/>
                  </a:prstClr>
                </a:solidFill>
                <a:latin typeface="微软雅黑" panose="020B0503020204020204" charset="-122"/>
                <a:ea typeface="微软雅黑" panose="020B0503020204020204" charset="-122"/>
              </a:rPr>
              <a:t> (C)</a:t>
            </a:r>
          </a:p>
        </p:txBody>
      </p:sp>
      <p:sp>
        <p:nvSpPr>
          <p:cNvPr id="10" name="Rectangle 9">
            <a:extLst>
              <a:ext uri="{FF2B5EF4-FFF2-40B4-BE49-F238E27FC236}">
                <a16:creationId xmlns:a16="http://schemas.microsoft.com/office/drawing/2014/main" id="{2468D87C-1A8A-4B28-B2C9-C9EFBA69D064}"/>
              </a:ext>
            </a:extLst>
          </p:cNvPr>
          <p:cNvSpPr>
            <a:spLocks noChangeArrowheads="1"/>
          </p:cNvSpPr>
          <p:nvPr/>
        </p:nvSpPr>
        <p:spPr bwMode="auto">
          <a:xfrm>
            <a:off x="1926971" y="3966565"/>
            <a:ext cx="1952362" cy="287064"/>
          </a:xfrm>
          <a:prstGeom prst="rect">
            <a:avLst/>
          </a:prstGeom>
          <a:solidFill>
            <a:schemeClr val="accent1">
              <a:lumMod val="40000"/>
              <a:lumOff val="60000"/>
            </a:schemeClr>
          </a:solidFill>
          <a:ln w="28575">
            <a:noFill/>
            <a:miter lim="800000"/>
            <a:headEnd/>
            <a:tailEnd/>
          </a:ln>
          <a:extLst/>
        </p:spPr>
        <p:txBody>
          <a:bodyPr wrap="square" lIns="47623" tIns="19049" rIns="47623" bIns="19049">
            <a:spAutoFit/>
          </a:bodyPr>
          <a:lstStyle/>
          <a:p>
            <a:pPr algn="ctr" defTabSz="342900" fontAlgn="auto">
              <a:lnSpc>
                <a:spcPct val="125000"/>
              </a:lnSpc>
              <a:spcBef>
                <a:spcPts val="427"/>
              </a:spcBef>
              <a:spcAft>
                <a:spcPts val="427"/>
              </a:spcAft>
            </a:pPr>
            <a:r>
              <a:rPr kumimoji="0" lang="zh-CN" altLang="en-US" sz="1422" dirty="0">
                <a:solidFill>
                  <a:prstClr val="black">
                    <a:lumMod val="75000"/>
                    <a:lumOff val="25000"/>
                  </a:prstClr>
                </a:solidFill>
                <a:latin typeface="微软雅黑" panose="020B0503020204020204" charset="-122"/>
                <a:ea typeface="微软雅黑" panose="020B0503020204020204" charset="-122"/>
              </a:rPr>
              <a:t>指令集架构层 </a:t>
            </a:r>
            <a:r>
              <a:rPr kumimoji="0" lang="en-US" altLang="zh-CN" sz="1422" dirty="0">
                <a:solidFill>
                  <a:prstClr val="black">
                    <a:lumMod val="75000"/>
                    <a:lumOff val="25000"/>
                  </a:prstClr>
                </a:solidFill>
                <a:latin typeface="微软雅黑" panose="020B0503020204020204" charset="-122"/>
                <a:ea typeface="微软雅黑" panose="020B0503020204020204" charset="-122"/>
              </a:rPr>
              <a:t>( MIPS)</a:t>
            </a:r>
          </a:p>
        </p:txBody>
      </p:sp>
      <p:sp>
        <p:nvSpPr>
          <p:cNvPr id="11" name="Rectangle 10">
            <a:extLst>
              <a:ext uri="{FF2B5EF4-FFF2-40B4-BE49-F238E27FC236}">
                <a16:creationId xmlns:a16="http://schemas.microsoft.com/office/drawing/2014/main" id="{CD2995A7-FDD5-4F6A-A54E-059BB56207F6}"/>
              </a:ext>
            </a:extLst>
          </p:cNvPr>
          <p:cNvSpPr>
            <a:spLocks noChangeArrowheads="1"/>
          </p:cNvSpPr>
          <p:nvPr/>
        </p:nvSpPr>
        <p:spPr bwMode="auto">
          <a:xfrm>
            <a:off x="1936340" y="4578980"/>
            <a:ext cx="1942994" cy="287064"/>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47623" tIns="19049" rIns="47623" bIns="19049">
            <a:spAutoFit/>
          </a:bodyPr>
          <a:lstStyle/>
          <a:p>
            <a:pPr algn="ctr" defTabSz="342900" fontAlgn="auto">
              <a:lnSpc>
                <a:spcPct val="125000"/>
              </a:lnSpc>
              <a:spcBef>
                <a:spcPts val="427"/>
              </a:spcBef>
              <a:spcAft>
                <a:spcPts val="427"/>
              </a:spcAft>
            </a:pPr>
            <a:r>
              <a:rPr kumimoji="0" lang="zh-CN" altLang="en-US" sz="1422" dirty="0">
                <a:solidFill>
                  <a:prstClr val="black">
                    <a:lumMod val="75000"/>
                    <a:lumOff val="25000"/>
                  </a:prstClr>
                </a:solidFill>
                <a:latin typeface="微软雅黑" panose="020B0503020204020204" charset="-122"/>
                <a:ea typeface="微软雅黑" panose="020B0503020204020204" charset="-122"/>
              </a:rPr>
              <a:t>硬件结构层</a:t>
            </a:r>
            <a:endParaRPr kumimoji="0" lang="en-US" altLang="zh-CN" sz="1422" dirty="0">
              <a:solidFill>
                <a:prstClr val="black">
                  <a:lumMod val="75000"/>
                  <a:lumOff val="25000"/>
                </a:prstClr>
              </a:solidFill>
              <a:latin typeface="微软雅黑" panose="020B0503020204020204" charset="-122"/>
              <a:ea typeface="微软雅黑" panose="020B0503020204020204" charset="-122"/>
            </a:endParaRPr>
          </a:p>
        </p:txBody>
      </p:sp>
      <p:sp>
        <p:nvSpPr>
          <p:cNvPr id="12" name="Rectangle 13">
            <a:extLst>
              <a:ext uri="{FF2B5EF4-FFF2-40B4-BE49-F238E27FC236}">
                <a16:creationId xmlns:a16="http://schemas.microsoft.com/office/drawing/2014/main" id="{80F3C220-BDCA-4CBE-81FA-9705B8AF82F1}"/>
              </a:ext>
            </a:extLst>
          </p:cNvPr>
          <p:cNvSpPr>
            <a:spLocks noChangeArrowheads="1"/>
          </p:cNvSpPr>
          <p:nvPr/>
        </p:nvSpPr>
        <p:spPr bwMode="auto">
          <a:xfrm>
            <a:off x="3112892" y="2770322"/>
            <a:ext cx="981021" cy="16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7623" tIns="19049" rIns="47623" bIns="1904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342900" fontAlgn="auto">
              <a:lnSpc>
                <a:spcPct val="85000"/>
              </a:lnSpc>
              <a:spcBef>
                <a:spcPct val="0"/>
              </a:spcBef>
              <a:spcAft>
                <a:spcPts val="0"/>
              </a:spcAft>
              <a:buNone/>
            </a:pPr>
            <a:r>
              <a:rPr kumimoji="0" lang="en-US" altLang="zh-CN" sz="995" dirty="0">
                <a:solidFill>
                  <a:prstClr val="black">
                    <a:lumMod val="75000"/>
                    <a:lumOff val="25000"/>
                  </a:prstClr>
                </a:solidFill>
                <a:latin typeface="微软雅黑" panose="020B0503020204020204" charset="-122"/>
                <a:ea typeface="微软雅黑" panose="020B0503020204020204" charset="-122"/>
              </a:rPr>
              <a:t>Compiler(</a:t>
            </a:r>
            <a:r>
              <a:rPr kumimoji="0" lang="zh-CN" altLang="en-US" sz="995" dirty="0">
                <a:solidFill>
                  <a:prstClr val="black">
                    <a:lumMod val="75000"/>
                    <a:lumOff val="25000"/>
                  </a:prstClr>
                </a:solidFill>
                <a:latin typeface="微软雅黑" panose="020B0503020204020204" charset="-122"/>
                <a:ea typeface="微软雅黑" panose="020B0503020204020204" charset="-122"/>
              </a:rPr>
              <a:t>翻译</a:t>
            </a:r>
            <a:r>
              <a:rPr kumimoji="0" lang="en-US" altLang="zh-CN" sz="995" dirty="0">
                <a:solidFill>
                  <a:prstClr val="black">
                    <a:lumMod val="75000"/>
                    <a:lumOff val="25000"/>
                  </a:prstClr>
                </a:solidFill>
                <a:latin typeface="微软雅黑" panose="020B0503020204020204" charset="-122"/>
                <a:ea typeface="微软雅黑" panose="020B0503020204020204" charset="-122"/>
              </a:rPr>
              <a:t>)</a:t>
            </a:r>
          </a:p>
        </p:txBody>
      </p:sp>
      <p:sp>
        <p:nvSpPr>
          <p:cNvPr id="13"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029787" y="3304495"/>
            <a:ext cx="1317699" cy="16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7623" tIns="19049" rIns="47623" bIns="1904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342900" fontAlgn="auto">
              <a:lnSpc>
                <a:spcPct val="85000"/>
              </a:lnSpc>
              <a:spcBef>
                <a:spcPct val="0"/>
              </a:spcBef>
              <a:spcAft>
                <a:spcPts val="0"/>
              </a:spcAft>
              <a:buNone/>
            </a:pPr>
            <a:r>
              <a:rPr kumimoji="0" lang="en-US" altLang="zh-CN" sz="995" dirty="0">
                <a:solidFill>
                  <a:prstClr val="black">
                    <a:lumMod val="75000"/>
                    <a:lumOff val="25000"/>
                  </a:prstClr>
                </a:solidFill>
                <a:latin typeface="微软雅黑" panose="020B0503020204020204" charset="-122"/>
                <a:ea typeface="微软雅黑" panose="020B0503020204020204" charset="-122"/>
              </a:rPr>
              <a:t>Assembler(</a:t>
            </a:r>
            <a:r>
              <a:rPr kumimoji="0" lang="zh-CN" altLang="en-US" sz="995" dirty="0">
                <a:solidFill>
                  <a:prstClr val="black">
                    <a:lumMod val="75000"/>
                    <a:lumOff val="25000"/>
                  </a:prstClr>
                </a:solidFill>
                <a:latin typeface="微软雅黑" panose="020B0503020204020204" charset="-122"/>
                <a:ea typeface="微软雅黑" panose="020B0503020204020204" charset="-122"/>
              </a:rPr>
              <a:t>汇编</a:t>
            </a:r>
            <a:r>
              <a:rPr kumimoji="0" lang="en-US" altLang="zh-CN" sz="995" dirty="0">
                <a:solidFill>
                  <a:prstClr val="black">
                    <a:lumMod val="75000"/>
                    <a:lumOff val="25000"/>
                  </a:prstClr>
                </a:solidFill>
                <a:latin typeface="微软雅黑" panose="020B0503020204020204" charset="-122"/>
                <a:ea typeface="微软雅黑" panose="020B0503020204020204" charset="-122"/>
              </a:rPr>
              <a:t>)</a:t>
            </a:r>
          </a:p>
        </p:txBody>
      </p:sp>
      <p:sp>
        <p:nvSpPr>
          <p:cNvPr id="15" name="Rectangle 24">
            <a:extLst>
              <a:ext uri="{FF2B5EF4-FFF2-40B4-BE49-F238E27FC236}">
                <a16:creationId xmlns:a16="http://schemas.microsoft.com/office/drawing/2014/main" id="{B0757733-AB4D-4828-9A53-D23DE777A63F}"/>
              </a:ext>
            </a:extLst>
          </p:cNvPr>
          <p:cNvSpPr>
            <a:spLocks noChangeArrowheads="1"/>
          </p:cNvSpPr>
          <p:nvPr/>
        </p:nvSpPr>
        <p:spPr bwMode="auto">
          <a:xfrm>
            <a:off x="1936339" y="5103061"/>
            <a:ext cx="1942994" cy="287064"/>
          </a:xfrm>
          <a:prstGeom prst="rect">
            <a:avLst/>
          </a:prstGeom>
          <a:solidFill>
            <a:schemeClr val="accent1">
              <a:lumMod val="40000"/>
              <a:lumOff val="60000"/>
            </a:schemeClr>
          </a:solidFill>
          <a:ln w="28575">
            <a:noFill/>
            <a:miter lim="800000"/>
            <a:headEnd/>
            <a:tailEnd/>
          </a:ln>
          <a:extLst/>
        </p:spPr>
        <p:txBody>
          <a:bodyPr wrap="square" lIns="47623" tIns="19049" rIns="47623" bIns="19049">
            <a:spAutoFit/>
          </a:bodyPr>
          <a:lstStyle/>
          <a:p>
            <a:pPr algn="ctr" defTabSz="342900" fontAlgn="auto">
              <a:lnSpc>
                <a:spcPct val="125000"/>
              </a:lnSpc>
              <a:spcBef>
                <a:spcPts val="427"/>
              </a:spcBef>
              <a:spcAft>
                <a:spcPts val="427"/>
              </a:spcAft>
            </a:pPr>
            <a:r>
              <a:rPr kumimoji="0" lang="zh-CN" altLang="en-US" sz="1422" dirty="0">
                <a:solidFill>
                  <a:prstClr val="black">
                    <a:lumMod val="75000"/>
                    <a:lumOff val="25000"/>
                  </a:prstClr>
                </a:solidFill>
                <a:latin typeface="微软雅黑" panose="020B0503020204020204" charset="-122"/>
                <a:ea typeface="微软雅黑" panose="020B0503020204020204" charset="-122"/>
              </a:rPr>
              <a:t>硬件逻辑层</a:t>
            </a:r>
            <a:endParaRPr kumimoji="0" lang="en-US" altLang="zh-CN" sz="1422" dirty="0">
              <a:solidFill>
                <a:prstClr val="black">
                  <a:lumMod val="75000"/>
                  <a:lumOff val="25000"/>
                </a:prstClr>
              </a:solidFill>
              <a:latin typeface="微软雅黑" panose="020B0503020204020204" charset="-122"/>
              <a:ea typeface="微软雅黑" panose="020B0503020204020204" charset="-122"/>
            </a:endParaRPr>
          </a:p>
        </p:txBody>
      </p:sp>
      <p:sp>
        <p:nvSpPr>
          <p:cNvPr id="18" name="Rectangle 7">
            <a:extLst>
              <a:ext uri="{FF2B5EF4-FFF2-40B4-BE49-F238E27FC236}">
                <a16:creationId xmlns:a16="http://schemas.microsoft.com/office/drawing/2014/main" id="{108A03FE-FE26-4137-BECC-67576861D21C}"/>
              </a:ext>
            </a:extLst>
          </p:cNvPr>
          <p:cNvSpPr>
            <a:spLocks noChangeArrowheads="1"/>
          </p:cNvSpPr>
          <p:nvPr/>
        </p:nvSpPr>
        <p:spPr bwMode="auto">
          <a:xfrm>
            <a:off x="1936339" y="1874587"/>
            <a:ext cx="1942994" cy="287064"/>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47623" tIns="19049" rIns="47623" bIns="19049">
            <a:spAutoFit/>
          </a:bodyPr>
          <a:lstStyle/>
          <a:p>
            <a:pPr algn="ctr" defTabSz="342900" fontAlgn="auto">
              <a:lnSpc>
                <a:spcPct val="125000"/>
              </a:lnSpc>
              <a:spcBef>
                <a:spcPts val="427"/>
              </a:spcBef>
              <a:spcAft>
                <a:spcPts val="427"/>
              </a:spcAft>
            </a:pPr>
            <a:r>
              <a:rPr kumimoji="0" lang="zh-CN" altLang="en-US" sz="1422" dirty="0">
                <a:solidFill>
                  <a:prstClr val="black">
                    <a:lumMod val="75000"/>
                    <a:lumOff val="25000"/>
                  </a:prstClr>
                </a:solidFill>
                <a:latin typeface="微软雅黑" panose="020B0503020204020204" charset="-122"/>
                <a:ea typeface="微软雅黑" panose="020B0503020204020204" charset="-122"/>
              </a:rPr>
              <a:t>应用程序 </a:t>
            </a:r>
            <a:r>
              <a:rPr kumimoji="0" lang="en-US" altLang="zh-CN" sz="1422" dirty="0">
                <a:solidFill>
                  <a:prstClr val="black">
                    <a:lumMod val="75000"/>
                    <a:lumOff val="25000"/>
                  </a:prstClr>
                </a:solidFill>
                <a:latin typeface="微软雅黑" panose="020B0503020204020204" charset="-122"/>
                <a:ea typeface="微软雅黑" panose="020B0503020204020204" charset="-122"/>
              </a:rPr>
              <a:t> </a:t>
            </a:r>
          </a:p>
        </p:txBody>
      </p:sp>
      <p:sp>
        <p:nvSpPr>
          <p:cNvPr id="25" name="Rectangle 20">
            <a:extLst>
              <a:ext uri="{FF2B5EF4-FFF2-40B4-BE49-F238E27FC236}">
                <a16:creationId xmlns:a16="http://schemas.microsoft.com/office/drawing/2014/main" id="{5315C97D-A030-4A70-BBD5-2697B03BA1A5}"/>
              </a:ext>
            </a:extLst>
          </p:cNvPr>
          <p:cNvSpPr>
            <a:spLocks noChangeArrowheads="1"/>
          </p:cNvSpPr>
          <p:nvPr/>
        </p:nvSpPr>
        <p:spPr bwMode="auto">
          <a:xfrm>
            <a:off x="4660570" y="3706634"/>
            <a:ext cx="2473043" cy="1161956"/>
          </a:xfrm>
          <a:prstGeom prst="rect">
            <a:avLst/>
          </a:prstGeom>
          <a:solidFill>
            <a:srgbClr val="BDD7EE"/>
          </a:solidFill>
          <a:ln w="12700">
            <a:noFill/>
            <a:prstDash val="dash"/>
            <a:miter lim="800000"/>
            <a:headEnd/>
            <a:tailEnd/>
          </a:ln>
          <a:extLst/>
        </p:spPr>
        <p:txBody>
          <a:bodyPr wrap="square" lIns="64346" tIns="31609" rIns="64346" bIns="3160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43827" indent="-243827" defTabSz="342900" fontAlgn="auto">
              <a:lnSpc>
                <a:spcPct val="105000"/>
              </a:lnSpc>
              <a:spcBef>
                <a:spcPct val="0"/>
              </a:spcBef>
              <a:spcAft>
                <a:spcPts val="0"/>
              </a:spcAft>
              <a:buNone/>
            </a:pPr>
            <a:r>
              <a:rPr kumimoji="0" lang="en-US" altLang="zh-CN" sz="854" dirty="0">
                <a:solidFill>
                  <a:prstClr val="black"/>
                </a:solidFill>
                <a:latin typeface="Consolas" panose="020B0609020204030204" pitchFamily="49" charset="0"/>
                <a:ea typeface="微软雅黑" panose="020B0503020204020204" charset="-122"/>
              </a:rPr>
              <a:t>0000 1001 1100 0110 1010 1111 0101 1000</a:t>
            </a:r>
          </a:p>
          <a:p>
            <a:pPr marL="243827" indent="-243827" defTabSz="342900" fontAlgn="auto">
              <a:lnSpc>
                <a:spcPct val="105000"/>
              </a:lnSpc>
              <a:spcBef>
                <a:spcPct val="0"/>
              </a:spcBef>
              <a:spcAft>
                <a:spcPts val="0"/>
              </a:spcAft>
              <a:buNone/>
            </a:pPr>
            <a:r>
              <a:rPr kumimoji="0" lang="en-US" altLang="zh-CN" sz="854" dirty="0">
                <a:solidFill>
                  <a:prstClr val="black"/>
                </a:solidFill>
                <a:latin typeface="Consolas" panose="020B0609020204030204" pitchFamily="49" charset="0"/>
                <a:ea typeface="微软雅黑" panose="020B0503020204020204" charset="-122"/>
              </a:rPr>
              <a:t>1010 1111 0101 1000 0000 1001 1100 0110 </a:t>
            </a:r>
          </a:p>
          <a:p>
            <a:pPr marL="243827" indent="-243827" defTabSz="342900" fontAlgn="auto">
              <a:lnSpc>
                <a:spcPct val="105000"/>
              </a:lnSpc>
              <a:spcBef>
                <a:spcPct val="0"/>
              </a:spcBef>
              <a:spcAft>
                <a:spcPts val="0"/>
              </a:spcAft>
              <a:buNone/>
            </a:pPr>
            <a:r>
              <a:rPr kumimoji="0" lang="en-US" altLang="zh-CN" sz="854" dirty="0">
                <a:solidFill>
                  <a:prstClr val="black"/>
                </a:solidFill>
                <a:latin typeface="Consolas" panose="020B0609020204030204" pitchFamily="49" charset="0"/>
                <a:ea typeface="微软雅黑" panose="020B0503020204020204" charset="-122"/>
              </a:rPr>
              <a:t>1100 0110 1010 1111 0101 1000 0000 1001 </a:t>
            </a:r>
          </a:p>
          <a:p>
            <a:pPr marL="243827" indent="-243827" defTabSz="342900" fontAlgn="auto">
              <a:lnSpc>
                <a:spcPct val="105000"/>
              </a:lnSpc>
              <a:spcBef>
                <a:spcPct val="0"/>
              </a:spcBef>
              <a:spcAft>
                <a:spcPts val="0"/>
              </a:spcAft>
              <a:buNone/>
            </a:pPr>
            <a:r>
              <a:rPr kumimoji="0" lang="en-US" altLang="zh-CN" sz="854" dirty="0">
                <a:solidFill>
                  <a:prstClr val="black"/>
                </a:solidFill>
                <a:latin typeface="Consolas" panose="020B0609020204030204" pitchFamily="49" charset="0"/>
                <a:ea typeface="微软雅黑" panose="020B0503020204020204" charset="-122"/>
              </a:rPr>
              <a:t>0101 1000 0000 1001 1100 0110 1010 1111 </a:t>
            </a:r>
          </a:p>
        </p:txBody>
      </p:sp>
      <p:sp>
        <p:nvSpPr>
          <p:cNvPr id="26" name="Rectangle 18">
            <a:extLst>
              <a:ext uri="{FF2B5EF4-FFF2-40B4-BE49-F238E27FC236}">
                <a16:creationId xmlns:a16="http://schemas.microsoft.com/office/drawing/2014/main" id="{447D5504-DCC2-41FC-BFA8-97ED6BE12AAE}"/>
              </a:ext>
            </a:extLst>
          </p:cNvPr>
          <p:cNvSpPr txBox="1">
            <a:spLocks noChangeArrowheads="1"/>
          </p:cNvSpPr>
          <p:nvPr/>
        </p:nvSpPr>
        <p:spPr>
          <a:xfrm>
            <a:off x="4660571" y="2897029"/>
            <a:ext cx="1356477" cy="65183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827" indent="-243827" defTabSz="325103" fontAlgn="auto">
              <a:lnSpc>
                <a:spcPct val="105000"/>
              </a:lnSpc>
              <a:spcBef>
                <a:spcPct val="0"/>
              </a:spcBef>
              <a:spcAft>
                <a:spcPts val="0"/>
              </a:spcAft>
              <a:buNone/>
              <a:tabLst>
                <a:tab pos="758575" algn="l"/>
              </a:tabLst>
              <a:defRPr/>
            </a:pPr>
            <a:r>
              <a:rPr kumimoji="0" lang="en-US" altLang="zh-CN" sz="995" dirty="0" err="1">
                <a:solidFill>
                  <a:prstClr val="black">
                    <a:lumMod val="75000"/>
                    <a:lumOff val="25000"/>
                  </a:prstClr>
                </a:solidFill>
                <a:latin typeface="Consolas" panose="020B0609020204030204" pitchFamily="49" charset="0"/>
                <a:ea typeface="微软雅黑" panose="020B0503020204020204" charset="-122"/>
              </a:rPr>
              <a:t>lw</a:t>
            </a:r>
            <a:r>
              <a:rPr kumimoji="0" lang="en-US" altLang="zh-CN" sz="995" dirty="0">
                <a:solidFill>
                  <a:prstClr val="black">
                    <a:lumMod val="75000"/>
                    <a:lumOff val="25000"/>
                  </a:prstClr>
                </a:solidFill>
                <a:latin typeface="Consolas" panose="020B0609020204030204" pitchFamily="49" charset="0"/>
                <a:ea typeface="微软雅黑" panose="020B0503020204020204" charset="-122"/>
              </a:rPr>
              <a:t>	  $t0, 0($2)</a:t>
            </a:r>
          </a:p>
          <a:p>
            <a:pPr marL="243827" indent="-243827" defTabSz="325103" fontAlgn="auto">
              <a:lnSpc>
                <a:spcPct val="105000"/>
              </a:lnSpc>
              <a:spcBef>
                <a:spcPct val="0"/>
              </a:spcBef>
              <a:spcAft>
                <a:spcPts val="0"/>
              </a:spcAft>
              <a:buNone/>
              <a:tabLst>
                <a:tab pos="758575" algn="l"/>
              </a:tabLst>
              <a:defRPr/>
            </a:pPr>
            <a:r>
              <a:rPr kumimoji="0" lang="en-US" altLang="zh-CN" sz="995" dirty="0" err="1">
                <a:solidFill>
                  <a:prstClr val="black">
                    <a:lumMod val="75000"/>
                    <a:lumOff val="25000"/>
                  </a:prstClr>
                </a:solidFill>
                <a:latin typeface="Consolas" panose="020B0609020204030204" pitchFamily="49" charset="0"/>
                <a:ea typeface="微软雅黑" panose="020B0503020204020204" charset="-122"/>
              </a:rPr>
              <a:t>lw</a:t>
            </a:r>
            <a:r>
              <a:rPr kumimoji="0" lang="en-US" altLang="zh-CN" sz="995" dirty="0">
                <a:solidFill>
                  <a:prstClr val="black">
                    <a:lumMod val="75000"/>
                    <a:lumOff val="25000"/>
                  </a:prstClr>
                </a:solidFill>
                <a:latin typeface="Consolas" panose="020B0609020204030204" pitchFamily="49" charset="0"/>
                <a:ea typeface="微软雅黑" panose="020B0503020204020204" charset="-122"/>
              </a:rPr>
              <a:t>	  $t1, 4($2)</a:t>
            </a:r>
          </a:p>
          <a:p>
            <a:pPr marL="243827" indent="-243827" defTabSz="325103" fontAlgn="auto">
              <a:lnSpc>
                <a:spcPct val="105000"/>
              </a:lnSpc>
              <a:spcBef>
                <a:spcPct val="0"/>
              </a:spcBef>
              <a:spcAft>
                <a:spcPts val="0"/>
              </a:spcAft>
              <a:buNone/>
              <a:tabLst>
                <a:tab pos="758575" algn="l"/>
              </a:tabLst>
              <a:defRPr/>
            </a:pPr>
            <a:r>
              <a:rPr kumimoji="0" lang="en-US" altLang="zh-CN" sz="995" dirty="0" err="1">
                <a:solidFill>
                  <a:prstClr val="black">
                    <a:lumMod val="75000"/>
                    <a:lumOff val="25000"/>
                  </a:prstClr>
                </a:solidFill>
                <a:latin typeface="Consolas" panose="020B0609020204030204" pitchFamily="49" charset="0"/>
                <a:ea typeface="微软雅黑" panose="020B0503020204020204" charset="-122"/>
              </a:rPr>
              <a:t>sw</a:t>
            </a:r>
            <a:r>
              <a:rPr kumimoji="0" lang="en-US" altLang="zh-CN" sz="995" dirty="0">
                <a:solidFill>
                  <a:prstClr val="black">
                    <a:lumMod val="75000"/>
                    <a:lumOff val="25000"/>
                  </a:prstClr>
                </a:solidFill>
                <a:latin typeface="Consolas" panose="020B0609020204030204" pitchFamily="49" charset="0"/>
                <a:ea typeface="微软雅黑" panose="020B0503020204020204" charset="-122"/>
              </a:rPr>
              <a:t>	  $t1, 0($2)</a:t>
            </a:r>
          </a:p>
          <a:p>
            <a:pPr marL="243827" indent="-243827" defTabSz="325103" fontAlgn="auto">
              <a:lnSpc>
                <a:spcPct val="105000"/>
              </a:lnSpc>
              <a:spcBef>
                <a:spcPct val="0"/>
              </a:spcBef>
              <a:spcAft>
                <a:spcPts val="0"/>
              </a:spcAft>
              <a:buNone/>
              <a:tabLst>
                <a:tab pos="758575" algn="l"/>
              </a:tabLst>
              <a:defRPr/>
            </a:pPr>
            <a:r>
              <a:rPr kumimoji="0" lang="en-US" altLang="zh-CN" sz="995" dirty="0" err="1">
                <a:solidFill>
                  <a:prstClr val="black">
                    <a:lumMod val="75000"/>
                    <a:lumOff val="25000"/>
                  </a:prstClr>
                </a:solidFill>
                <a:latin typeface="Consolas" panose="020B0609020204030204" pitchFamily="49" charset="0"/>
                <a:ea typeface="微软雅黑" panose="020B0503020204020204" charset="-122"/>
              </a:rPr>
              <a:t>sw</a:t>
            </a:r>
            <a:r>
              <a:rPr kumimoji="0" lang="en-US" altLang="zh-CN" sz="995" dirty="0">
                <a:solidFill>
                  <a:prstClr val="black">
                    <a:lumMod val="75000"/>
                    <a:lumOff val="25000"/>
                  </a:prstClr>
                </a:solidFill>
                <a:latin typeface="Consolas" panose="020B0609020204030204" pitchFamily="49" charset="0"/>
                <a:ea typeface="微软雅黑" panose="020B0503020204020204" charset="-122"/>
              </a:rPr>
              <a:t>	  $t0, 4($2)</a:t>
            </a:r>
          </a:p>
        </p:txBody>
      </p:sp>
      <p:sp>
        <p:nvSpPr>
          <p:cNvPr id="27" name="Rectangle 17">
            <a:extLst>
              <a:ext uri="{FF2B5EF4-FFF2-40B4-BE49-F238E27FC236}">
                <a16:creationId xmlns:a16="http://schemas.microsoft.com/office/drawing/2014/main" id="{FBFE769A-ABD2-4870-8DAA-35537193D40C}"/>
              </a:ext>
            </a:extLst>
          </p:cNvPr>
          <p:cNvSpPr>
            <a:spLocks noChangeArrowheads="1"/>
          </p:cNvSpPr>
          <p:nvPr/>
        </p:nvSpPr>
        <p:spPr bwMode="auto">
          <a:xfrm>
            <a:off x="4660571" y="2318157"/>
            <a:ext cx="1387404" cy="511350"/>
          </a:xfrm>
          <a:prstGeom prst="rect">
            <a:avLst/>
          </a:prstGeom>
          <a:solidFill>
            <a:schemeClr val="accent1">
              <a:lumMod val="40000"/>
              <a:lumOff val="60000"/>
            </a:schemeClr>
          </a:solidFill>
          <a:ln w="12700">
            <a:noFill/>
            <a:prstDash val="dash"/>
            <a:miter lim="800000"/>
            <a:headEnd/>
            <a:tailEnd/>
          </a:ln>
          <a:extLst/>
        </p:spPr>
        <p:txBody>
          <a:bodyPr lIns="45155" tIns="18062" rIns="45155" bIns="18062">
            <a:spAutoFit/>
          </a:bodyPr>
          <a:lstStyle>
            <a:lvl1pPr marL="342900" indent="-342900"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57175" indent="-257175" defTabSz="342900" fontAlgn="auto">
              <a:lnSpc>
                <a:spcPct val="105000"/>
              </a:lnSpc>
              <a:spcBef>
                <a:spcPct val="0"/>
              </a:spcBef>
              <a:spcAft>
                <a:spcPts val="0"/>
              </a:spcAft>
              <a:buNone/>
            </a:pPr>
            <a:r>
              <a:rPr kumimoji="0" lang="en-US" altLang="zh-CN" sz="995" dirty="0">
                <a:solidFill>
                  <a:prstClr val="black">
                    <a:lumMod val="75000"/>
                    <a:lumOff val="25000"/>
                  </a:prstClr>
                </a:solidFill>
                <a:latin typeface="Consolas" panose="020B0609020204030204" pitchFamily="49" charset="0"/>
                <a:ea typeface="微软雅黑" panose="020B0503020204020204" charset="-122"/>
              </a:rPr>
              <a:t>temp = v[k];</a:t>
            </a:r>
          </a:p>
          <a:p>
            <a:pPr marL="257175" indent="-257175" defTabSz="342900" fontAlgn="auto">
              <a:lnSpc>
                <a:spcPct val="105000"/>
              </a:lnSpc>
              <a:spcBef>
                <a:spcPct val="0"/>
              </a:spcBef>
              <a:spcAft>
                <a:spcPts val="0"/>
              </a:spcAft>
              <a:buNone/>
            </a:pPr>
            <a:r>
              <a:rPr kumimoji="0" lang="en-US" altLang="zh-CN" sz="995" dirty="0">
                <a:solidFill>
                  <a:prstClr val="black">
                    <a:lumMod val="75000"/>
                    <a:lumOff val="25000"/>
                  </a:prstClr>
                </a:solidFill>
                <a:latin typeface="Consolas" panose="020B0609020204030204" pitchFamily="49" charset="0"/>
                <a:ea typeface="微软雅黑" panose="020B0503020204020204" charset="-122"/>
              </a:rPr>
              <a:t>v[k] = v[k+1];</a:t>
            </a:r>
          </a:p>
          <a:p>
            <a:pPr marL="257175" indent="-257175" defTabSz="342900" fontAlgn="auto">
              <a:lnSpc>
                <a:spcPct val="105000"/>
              </a:lnSpc>
              <a:spcBef>
                <a:spcPct val="0"/>
              </a:spcBef>
              <a:spcAft>
                <a:spcPts val="0"/>
              </a:spcAft>
              <a:buNone/>
            </a:pPr>
            <a:r>
              <a:rPr kumimoji="0" lang="en-US" altLang="zh-CN" sz="995" dirty="0">
                <a:solidFill>
                  <a:prstClr val="black">
                    <a:lumMod val="75000"/>
                    <a:lumOff val="25000"/>
                  </a:prstClr>
                </a:solidFill>
                <a:latin typeface="Consolas" panose="020B0609020204030204" pitchFamily="49" charset="0"/>
                <a:ea typeface="微软雅黑" panose="020B0503020204020204" charset="-122"/>
              </a:rPr>
              <a:t>v[k+1] = temp;</a:t>
            </a:r>
          </a:p>
        </p:txBody>
      </p:sp>
      <p:cxnSp>
        <p:nvCxnSpPr>
          <p:cNvPr id="28" name="直接箭头连接符 27">
            <a:extLst>
              <a:ext uri="{FF2B5EF4-FFF2-40B4-BE49-F238E27FC236}">
                <a16:creationId xmlns:a16="http://schemas.microsoft.com/office/drawing/2014/main" id="{F6219D45-9E9E-4762-85D0-03DFE35132A4}"/>
              </a:ext>
            </a:extLst>
          </p:cNvPr>
          <p:cNvCxnSpPr/>
          <p:nvPr/>
        </p:nvCxnSpPr>
        <p:spPr>
          <a:xfrm>
            <a:off x="4090889" y="4726598"/>
            <a:ext cx="4608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FFA9DFF-5335-4165-8342-876FE39FBAFA}"/>
              </a:ext>
            </a:extLst>
          </p:cNvPr>
          <p:cNvCxnSpPr/>
          <p:nvPr/>
        </p:nvCxnSpPr>
        <p:spPr>
          <a:xfrm>
            <a:off x="4074939" y="5289860"/>
            <a:ext cx="4608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9AC042-17B0-4CAA-BE48-0C1338D729DE}"/>
              </a:ext>
            </a:extLst>
          </p:cNvPr>
          <p:cNvCxnSpPr/>
          <p:nvPr/>
        </p:nvCxnSpPr>
        <p:spPr>
          <a:xfrm>
            <a:off x="4097315" y="4113479"/>
            <a:ext cx="4608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E2D8972-7D3D-4F92-8016-780414B2AF44}"/>
              </a:ext>
            </a:extLst>
          </p:cNvPr>
          <p:cNvCxnSpPr/>
          <p:nvPr/>
        </p:nvCxnSpPr>
        <p:spPr>
          <a:xfrm>
            <a:off x="4097315" y="3074369"/>
            <a:ext cx="4608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900B121-0839-4E63-B13E-239D44660A91}"/>
              </a:ext>
            </a:extLst>
          </p:cNvPr>
          <p:cNvCxnSpPr/>
          <p:nvPr/>
        </p:nvCxnSpPr>
        <p:spPr>
          <a:xfrm>
            <a:off x="4097315" y="2559428"/>
            <a:ext cx="4608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8CC40A6-BB04-454F-9584-4EDFDF6D0430}"/>
              </a:ext>
            </a:extLst>
          </p:cNvPr>
          <p:cNvSpPr/>
          <p:nvPr/>
        </p:nvSpPr>
        <p:spPr>
          <a:xfrm>
            <a:off x="4660570" y="5184191"/>
            <a:ext cx="1408022" cy="189339"/>
          </a:xfrm>
          <a:prstGeom prst="rect">
            <a:avLst/>
          </a:prstGeom>
          <a:solidFill>
            <a:schemeClr val="accent1">
              <a:lumMod val="40000"/>
              <a:lumOff val="60000"/>
            </a:schemeClr>
          </a:solidFill>
          <a:ln w="12700">
            <a:noFill/>
            <a:prstDash val="dash"/>
            <a:miter lim="800000"/>
            <a:headEnd/>
            <a:tailEnd/>
          </a:ln>
          <a:extLst/>
        </p:spPr>
        <p:txBody>
          <a:bodyPr lIns="45155" tIns="18062" rIns="45155" bIns="18062">
            <a:spAutoFit/>
          </a:bodyPr>
          <a:lstStyle/>
          <a:p>
            <a:pPr marL="243827" indent="-243827" defTabSz="325103" fontAlgn="auto">
              <a:lnSpc>
                <a:spcPct val="105000"/>
              </a:lnSpc>
              <a:spcBef>
                <a:spcPts val="0"/>
              </a:spcBef>
              <a:spcAft>
                <a:spcPts val="0"/>
              </a:spcAft>
            </a:pPr>
            <a:r>
              <a:rPr kumimoji="0" lang="zh-CN" altLang="en-US" sz="995" dirty="0">
                <a:solidFill>
                  <a:prstClr val="black">
                    <a:lumMod val="75000"/>
                    <a:lumOff val="25000"/>
                  </a:prstClr>
                </a:solidFill>
                <a:latin typeface="Consolas" panose="020B0609020204030204" pitchFamily="49" charset="0"/>
                <a:ea typeface="微软雅黑" panose="020B0503020204020204" charset="-122"/>
              </a:rPr>
              <a:t>使用布尔代数和真值表</a:t>
            </a:r>
          </a:p>
        </p:txBody>
      </p:sp>
      <p:graphicFrame>
        <p:nvGraphicFramePr>
          <p:cNvPr id="36" name="Object 3">
            <a:extLst>
              <a:ext uri="{FF2B5EF4-FFF2-40B4-BE49-F238E27FC236}">
                <a16:creationId xmlns:a16="http://schemas.microsoft.com/office/drawing/2014/main" id="{B314D3AB-9CBA-477C-A17A-C8115841172F}"/>
              </a:ext>
            </a:extLst>
          </p:cNvPr>
          <p:cNvGraphicFramePr>
            <a:graphicFrameLocks noChangeAspect="1"/>
          </p:cNvGraphicFramePr>
          <p:nvPr>
            <p:extLst>
              <p:ext uri="{D42A27DB-BD31-4B8C-83A1-F6EECF244321}">
                <p14:modId xmlns:p14="http://schemas.microsoft.com/office/powerpoint/2010/main" val="238870756"/>
              </p:ext>
            </p:extLst>
          </p:nvPr>
        </p:nvGraphicFramePr>
        <p:xfrm>
          <a:off x="7314550" y="5072985"/>
          <a:ext cx="860327" cy="513075"/>
        </p:xfrm>
        <a:graphic>
          <a:graphicData uri="http://schemas.openxmlformats.org/presentationml/2006/ole">
            <mc:AlternateContent xmlns:mc="http://schemas.openxmlformats.org/markup-compatibility/2006">
              <mc:Choice xmlns:v="urn:schemas-microsoft-com:vml" Requires="v">
                <p:oleObj spid="_x0000_s1068" r:id="rId4" imgW="3492063" imgH="2400000" progId="">
                  <p:embed/>
                </p:oleObj>
              </mc:Choice>
              <mc:Fallback>
                <p:oleObj r:id="rId4" imgW="3492063" imgH="2400000" progId="">
                  <p:embed/>
                  <p:pic>
                    <p:nvPicPr>
                      <p:cNvPr id="36" name="Object 3">
                        <a:extLst>
                          <a:ext uri="{FF2B5EF4-FFF2-40B4-BE49-F238E27FC236}">
                            <a16:creationId xmlns:a16="http://schemas.microsoft.com/office/drawing/2014/main" id="{B314D3AB-9CBA-477C-A17A-C8115841172F}"/>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4550" y="5072985"/>
                        <a:ext cx="860327" cy="513075"/>
                      </a:xfrm>
                      <a:prstGeom prst="rect">
                        <a:avLst/>
                      </a:prstGeom>
                      <a:noFill/>
                      <a:ln>
                        <a:noFill/>
                      </a:ln>
                    </p:spPr>
                  </p:pic>
                </p:oleObj>
              </mc:Fallback>
            </mc:AlternateContent>
          </a:graphicData>
        </a:graphic>
      </p:graphicFrame>
      <p:pic>
        <p:nvPicPr>
          <p:cNvPr id="37" name="Picture 35" descr="Picture 1">
            <a:extLst>
              <a:ext uri="{FF2B5EF4-FFF2-40B4-BE49-F238E27FC236}">
                <a16:creationId xmlns:a16="http://schemas.microsoft.com/office/drawing/2014/main" id="{43FE5659-133B-46B0-99CF-8D56703A69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8435" y="4400135"/>
            <a:ext cx="860327" cy="5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箭头连接符 37">
            <a:extLst>
              <a:ext uri="{FF2B5EF4-FFF2-40B4-BE49-F238E27FC236}">
                <a16:creationId xmlns:a16="http://schemas.microsoft.com/office/drawing/2014/main" id="{A34DF99A-D112-48AF-94CD-F5C7BA0455C3}"/>
              </a:ext>
            </a:extLst>
          </p:cNvPr>
          <p:cNvCxnSpPr/>
          <p:nvPr/>
        </p:nvCxnSpPr>
        <p:spPr>
          <a:xfrm>
            <a:off x="6519235" y="4693995"/>
            <a:ext cx="81920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7F1BA91-01B0-4350-9203-680F676B5603}"/>
              </a:ext>
            </a:extLst>
          </p:cNvPr>
          <p:cNvCxnSpPr/>
          <p:nvPr/>
        </p:nvCxnSpPr>
        <p:spPr>
          <a:xfrm>
            <a:off x="6221068" y="5302189"/>
            <a:ext cx="102400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Rectangle 14">
            <a:extLst>
              <a:ext uri="{FF2B5EF4-FFF2-40B4-BE49-F238E27FC236}">
                <a16:creationId xmlns:a16="http://schemas.microsoft.com/office/drawing/2014/main" id="{3927A4CB-DF23-47C0-AD19-0CFF791F39E8}"/>
              </a:ext>
            </a:extLst>
          </p:cNvPr>
          <p:cNvSpPr>
            <a:spLocks noChangeArrowheads="1"/>
          </p:cNvSpPr>
          <p:nvPr/>
        </p:nvSpPr>
        <p:spPr bwMode="auto">
          <a:xfrm>
            <a:off x="3527735" y="4391326"/>
            <a:ext cx="1317699" cy="16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7623" tIns="19049" rIns="47623" bIns="1904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342900" fontAlgn="auto">
              <a:lnSpc>
                <a:spcPct val="85000"/>
              </a:lnSpc>
              <a:spcBef>
                <a:spcPct val="0"/>
              </a:spcBef>
              <a:spcAft>
                <a:spcPts val="0"/>
              </a:spcAft>
              <a:buNone/>
            </a:pPr>
            <a:r>
              <a:rPr kumimoji="0" lang="en-US" altLang="zh-CN" sz="995" dirty="0">
                <a:solidFill>
                  <a:prstClr val="black">
                    <a:lumMod val="75000"/>
                    <a:lumOff val="25000"/>
                  </a:prstClr>
                </a:solidFill>
                <a:latin typeface="微软雅黑" panose="020B0503020204020204" charset="-122"/>
                <a:ea typeface="微软雅黑" panose="020B0503020204020204" charset="-122"/>
              </a:rPr>
              <a:t>  (</a:t>
            </a:r>
            <a:r>
              <a:rPr kumimoji="0" lang="zh-CN" altLang="en-US" sz="995" dirty="0">
                <a:solidFill>
                  <a:prstClr val="black">
                    <a:lumMod val="75000"/>
                    <a:lumOff val="25000"/>
                  </a:prstClr>
                </a:solidFill>
                <a:latin typeface="微软雅黑" panose="020B0503020204020204" charset="-122"/>
                <a:ea typeface="微软雅黑" panose="020B0503020204020204" charset="-122"/>
              </a:rPr>
              <a:t>解释</a:t>
            </a:r>
            <a:r>
              <a:rPr kumimoji="0" lang="en-US" altLang="zh-CN" sz="995" dirty="0">
                <a:solidFill>
                  <a:prstClr val="black">
                    <a:lumMod val="75000"/>
                    <a:lumOff val="25000"/>
                  </a:prstClr>
                </a:solidFill>
                <a:latin typeface="微软雅黑" panose="020B0503020204020204" charset="-122"/>
                <a:ea typeface="微软雅黑" panose="020B0503020204020204" charset="-122"/>
              </a:rPr>
              <a:t>)</a:t>
            </a:r>
          </a:p>
        </p:txBody>
      </p:sp>
      <p:sp>
        <p:nvSpPr>
          <p:cNvPr id="20" name="Rectangle 9">
            <a:extLst>
              <a:ext uri="{FF2B5EF4-FFF2-40B4-BE49-F238E27FC236}">
                <a16:creationId xmlns:a16="http://schemas.microsoft.com/office/drawing/2014/main" id="{CB27ECB0-F2F0-4E1F-B7A0-A8A1F3FC12CC}"/>
              </a:ext>
            </a:extLst>
          </p:cNvPr>
          <p:cNvSpPr>
            <a:spLocks noChangeArrowheads="1"/>
          </p:cNvSpPr>
          <p:nvPr/>
        </p:nvSpPr>
        <p:spPr bwMode="auto">
          <a:xfrm>
            <a:off x="1926971" y="3474136"/>
            <a:ext cx="1942993" cy="287064"/>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47623" tIns="19049" rIns="47623" bIns="19049">
            <a:spAutoFit/>
          </a:bodyPr>
          <a:lstStyle/>
          <a:p>
            <a:pPr algn="ctr" defTabSz="342900" fontAlgn="auto">
              <a:lnSpc>
                <a:spcPct val="125000"/>
              </a:lnSpc>
              <a:spcBef>
                <a:spcPts val="427"/>
              </a:spcBef>
              <a:spcAft>
                <a:spcPts val="427"/>
              </a:spcAft>
            </a:pPr>
            <a:r>
              <a:rPr kumimoji="0" lang="zh-CN" altLang="en-US" sz="1422" dirty="0">
                <a:solidFill>
                  <a:prstClr val="black">
                    <a:lumMod val="75000"/>
                    <a:lumOff val="25000"/>
                  </a:prstClr>
                </a:solidFill>
                <a:latin typeface="微软雅黑" panose="020B0503020204020204" charset="-122"/>
                <a:ea typeface="微软雅黑" panose="020B0503020204020204" charset="-122"/>
              </a:rPr>
              <a:t>操作系统</a:t>
            </a:r>
            <a:endParaRPr kumimoji="0" lang="en-US" altLang="zh-CN" sz="1422" dirty="0">
              <a:solidFill>
                <a:prstClr val="black">
                  <a:lumMod val="75000"/>
                  <a:lumOff val="25000"/>
                </a:prstClr>
              </a:solidFill>
              <a:latin typeface="微软雅黑" panose="020B0503020204020204" charset="-122"/>
              <a:ea typeface="微软雅黑" panose="020B0503020204020204" charset="-122"/>
            </a:endParaRPr>
          </a:p>
        </p:txBody>
      </p:sp>
      <p:sp>
        <p:nvSpPr>
          <p:cNvPr id="14" name="Rectangle 22">
            <a:extLst>
              <a:ext uri="{FF2B5EF4-FFF2-40B4-BE49-F238E27FC236}">
                <a16:creationId xmlns:a16="http://schemas.microsoft.com/office/drawing/2014/main" id="{E340A0A1-D2D8-4BE9-8119-7C3078C69A9C}"/>
              </a:ext>
            </a:extLst>
          </p:cNvPr>
          <p:cNvSpPr>
            <a:spLocks noChangeArrowheads="1"/>
          </p:cNvSpPr>
          <p:nvPr/>
        </p:nvSpPr>
        <p:spPr bwMode="auto">
          <a:xfrm>
            <a:off x="251529" y="4277231"/>
            <a:ext cx="3810152" cy="45719"/>
          </a:xfrm>
          <a:prstGeom prst="rect">
            <a:avLst/>
          </a:prstGeom>
          <a:solidFill>
            <a:srgbClr val="FF0000"/>
          </a:solidFill>
          <a:ln w="12700">
            <a:solidFill>
              <a:srgbClr val="0066BE"/>
            </a:solidFill>
            <a:miter lim="800000"/>
            <a:headEnd/>
            <a:tailEnd/>
          </a:ln>
        </p:spPr>
        <p:txBody>
          <a:bodyPr wrap="none" anchor="ct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342900" fontAlgn="auto">
              <a:spcBef>
                <a:spcPct val="0"/>
              </a:spcBef>
              <a:spcAft>
                <a:spcPts val="0"/>
              </a:spcAft>
              <a:buNone/>
            </a:pPr>
            <a:endParaRPr kumimoji="0" lang="zh-CN" altLang="en-US" sz="1349">
              <a:solidFill>
                <a:prstClr val="black"/>
              </a:solidFill>
              <a:latin typeface="Calibri" panose="020F0502020204030204" pitchFamily="34" charset="0"/>
            </a:endParaRPr>
          </a:p>
        </p:txBody>
      </p:sp>
      <p:sp>
        <p:nvSpPr>
          <p:cNvPr id="9" name="Rectangle 8">
            <a:extLst>
              <a:ext uri="{FF2B5EF4-FFF2-40B4-BE49-F238E27FC236}">
                <a16:creationId xmlns:a16="http://schemas.microsoft.com/office/drawing/2014/main" id="{0E58B5DB-D621-4601-AF5A-E394E65C9123}"/>
              </a:ext>
            </a:extLst>
          </p:cNvPr>
          <p:cNvSpPr>
            <a:spLocks noChangeArrowheads="1"/>
          </p:cNvSpPr>
          <p:nvPr/>
        </p:nvSpPr>
        <p:spPr bwMode="auto">
          <a:xfrm>
            <a:off x="1936341" y="2942852"/>
            <a:ext cx="1942993" cy="287064"/>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47623" tIns="19049" rIns="47623" bIns="19049">
            <a:spAutoFit/>
          </a:bodyPr>
          <a:lstStyle/>
          <a:p>
            <a:pPr algn="ctr" defTabSz="342900" fontAlgn="auto">
              <a:lnSpc>
                <a:spcPct val="125000"/>
              </a:lnSpc>
              <a:spcBef>
                <a:spcPts val="427"/>
              </a:spcBef>
              <a:spcAft>
                <a:spcPts val="427"/>
              </a:spcAft>
            </a:pPr>
            <a:r>
              <a:rPr kumimoji="0" lang="zh-CN" altLang="en-US" sz="1422" dirty="0">
                <a:solidFill>
                  <a:prstClr val="black">
                    <a:lumMod val="75000"/>
                    <a:lumOff val="25000"/>
                  </a:prstClr>
                </a:solidFill>
                <a:latin typeface="微软雅黑" panose="020B0503020204020204" charset="-122"/>
                <a:ea typeface="微软雅黑" panose="020B0503020204020204" charset="-122"/>
              </a:rPr>
              <a:t>汇编语言</a:t>
            </a:r>
            <a:r>
              <a:rPr kumimoji="0" lang="en-US" altLang="zh-CN" sz="1422" dirty="0">
                <a:solidFill>
                  <a:prstClr val="black">
                    <a:lumMod val="75000"/>
                    <a:lumOff val="25000"/>
                  </a:prstClr>
                </a:solidFill>
                <a:latin typeface="微软雅黑" panose="020B0503020204020204" charset="-122"/>
                <a:ea typeface="微软雅黑" panose="020B0503020204020204" charset="-122"/>
              </a:rPr>
              <a:t>  (MIPS) </a:t>
            </a:r>
          </a:p>
        </p:txBody>
      </p:sp>
      <p:sp>
        <p:nvSpPr>
          <p:cNvPr id="43" name="矩形 42"/>
          <p:cNvSpPr/>
          <p:nvPr/>
        </p:nvSpPr>
        <p:spPr>
          <a:xfrm>
            <a:off x="8046004" y="4808918"/>
            <a:ext cx="198404" cy="200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zh-CN" altLang="en-US" sz="1350">
              <a:solidFill>
                <a:prstClr val="white"/>
              </a:solidFill>
              <a:latin typeface="等线"/>
              <a:ea typeface="等线" panose="02010600030101010101" pitchFamily="2" charset="-122"/>
            </a:endParaRPr>
          </a:p>
        </p:txBody>
      </p:sp>
      <p:sp>
        <p:nvSpPr>
          <p:cNvPr id="41"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13543" y="4054009"/>
            <a:ext cx="679908" cy="16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7623" tIns="19049" rIns="47623" bIns="1904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342900" fontAlgn="auto">
              <a:lnSpc>
                <a:spcPct val="85000"/>
              </a:lnSpc>
              <a:spcBef>
                <a:spcPct val="0"/>
              </a:spcBef>
              <a:spcAft>
                <a:spcPts val="0"/>
              </a:spcAft>
              <a:buNone/>
            </a:pPr>
            <a:r>
              <a:rPr kumimoji="0" lang="en-US" altLang="zh-CN" sz="995" b="1" dirty="0">
                <a:solidFill>
                  <a:prstClr val="black">
                    <a:lumMod val="75000"/>
                    <a:lumOff val="25000"/>
                  </a:prstClr>
                </a:solidFill>
                <a:latin typeface="微软雅黑" panose="020B0503020204020204" charset="-122"/>
                <a:ea typeface="微软雅黑" panose="020B0503020204020204" charset="-122"/>
              </a:rPr>
              <a:t>Software</a:t>
            </a:r>
          </a:p>
        </p:txBody>
      </p:sp>
      <p:sp>
        <p:nvSpPr>
          <p:cNvPr id="44" name="Rectangle 14">
            <a:extLst>
              <a:ext uri="{FF2B5EF4-FFF2-40B4-BE49-F238E27FC236}">
                <a16:creationId xmlns:a16="http://schemas.microsoft.com/office/drawing/2014/main" id="{77471590-3C02-498B-BEDC-584529AD7443}"/>
              </a:ext>
            </a:extLst>
          </p:cNvPr>
          <p:cNvSpPr>
            <a:spLocks noChangeArrowheads="1"/>
          </p:cNvSpPr>
          <p:nvPr/>
        </p:nvSpPr>
        <p:spPr bwMode="auto">
          <a:xfrm>
            <a:off x="262189" y="4400135"/>
            <a:ext cx="799683" cy="16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7623" tIns="19049" rIns="47623" bIns="1904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342900" fontAlgn="auto">
              <a:lnSpc>
                <a:spcPct val="85000"/>
              </a:lnSpc>
              <a:spcBef>
                <a:spcPct val="0"/>
              </a:spcBef>
              <a:spcAft>
                <a:spcPts val="0"/>
              </a:spcAft>
              <a:buNone/>
            </a:pPr>
            <a:r>
              <a:rPr kumimoji="0" lang="en-US" altLang="zh-CN" sz="995" b="1" dirty="0">
                <a:solidFill>
                  <a:prstClr val="black">
                    <a:lumMod val="75000"/>
                    <a:lumOff val="25000"/>
                  </a:prstClr>
                </a:solidFill>
                <a:latin typeface="微软雅黑" panose="020B0503020204020204" charset="-122"/>
                <a:ea typeface="微软雅黑" panose="020B0503020204020204" charset="-122"/>
              </a:rPr>
              <a:t>Hardware</a:t>
            </a:r>
          </a:p>
        </p:txBody>
      </p:sp>
      <p:sp>
        <p:nvSpPr>
          <p:cNvPr id="45" name="Rectangle 18">
            <a:extLst>
              <a:ext uri="{FF2B5EF4-FFF2-40B4-BE49-F238E27FC236}">
                <a16:creationId xmlns:a16="http://schemas.microsoft.com/office/drawing/2014/main" id="{447D5504-DCC2-41FC-BFA8-97ED6BE12AAE}"/>
              </a:ext>
            </a:extLst>
          </p:cNvPr>
          <p:cNvSpPr txBox="1">
            <a:spLocks noChangeArrowheads="1"/>
          </p:cNvSpPr>
          <p:nvPr/>
        </p:nvSpPr>
        <p:spPr>
          <a:xfrm>
            <a:off x="4667949" y="4445380"/>
            <a:ext cx="1998131" cy="65183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827" indent="-243827" defTabSz="325103" fontAlgn="auto">
              <a:lnSpc>
                <a:spcPct val="105000"/>
              </a:lnSpc>
              <a:spcBef>
                <a:spcPct val="0"/>
              </a:spcBef>
              <a:spcAft>
                <a:spcPts val="0"/>
              </a:spcAft>
              <a:buNone/>
              <a:tabLst>
                <a:tab pos="758575" algn="l"/>
              </a:tabLst>
              <a:defRPr/>
            </a:pPr>
            <a:r>
              <a:rPr kumimoji="0" lang="en-US" altLang="zh-CN" sz="900" dirty="0" err="1">
                <a:solidFill>
                  <a:prstClr val="black">
                    <a:lumMod val="75000"/>
                    <a:lumOff val="25000"/>
                  </a:prstClr>
                </a:solidFill>
                <a:latin typeface="Consolas" panose="020B0609020204030204" pitchFamily="49" charset="0"/>
                <a:ea typeface="微软雅黑" panose="020B0503020204020204" charset="-122"/>
              </a:rPr>
              <a:t>Regwirte</a:t>
            </a:r>
            <a:r>
              <a:rPr kumimoji="0" lang="en-US" altLang="zh-CN" sz="900" dirty="0">
                <a:solidFill>
                  <a:prstClr val="black">
                    <a:lumMod val="75000"/>
                    <a:lumOff val="25000"/>
                  </a:prstClr>
                </a:solidFill>
                <a:latin typeface="Consolas" panose="020B0609020204030204" pitchFamily="49" charset="0"/>
                <a:ea typeface="微软雅黑" panose="020B0503020204020204" charset="-122"/>
              </a:rPr>
              <a:t>=1,Branch=Jump=0</a:t>
            </a:r>
          </a:p>
          <a:p>
            <a:pPr marL="243827" indent="-243827" defTabSz="325103" fontAlgn="auto">
              <a:lnSpc>
                <a:spcPct val="105000"/>
              </a:lnSpc>
              <a:spcBef>
                <a:spcPct val="0"/>
              </a:spcBef>
              <a:spcAft>
                <a:spcPts val="0"/>
              </a:spcAft>
              <a:buNone/>
              <a:tabLst>
                <a:tab pos="758575" algn="l"/>
              </a:tabLst>
              <a:defRPr/>
            </a:pPr>
            <a:r>
              <a:rPr kumimoji="0" lang="en-US" altLang="zh-CN" sz="900" dirty="0" err="1">
                <a:solidFill>
                  <a:prstClr val="black">
                    <a:lumMod val="75000"/>
                    <a:lumOff val="25000"/>
                  </a:prstClr>
                </a:solidFill>
                <a:latin typeface="Consolas" panose="020B0609020204030204" pitchFamily="49" charset="0"/>
                <a:ea typeface="微软雅黑" panose="020B0503020204020204" charset="-122"/>
              </a:rPr>
              <a:t>RegDst</a:t>
            </a:r>
            <a:r>
              <a:rPr kumimoji="0" lang="en-US" altLang="zh-CN" sz="900" dirty="0">
                <a:solidFill>
                  <a:prstClr val="black">
                    <a:lumMod val="75000"/>
                    <a:lumOff val="25000"/>
                  </a:prstClr>
                </a:solidFill>
                <a:latin typeface="Consolas" panose="020B0609020204030204" pitchFamily="49" charset="0"/>
                <a:ea typeface="微软雅黑" panose="020B0503020204020204" charset="-122"/>
              </a:rPr>
              <a:t>=0</a:t>
            </a:r>
          </a:p>
          <a:p>
            <a:pPr marL="243827" indent="-243827" defTabSz="325103" fontAlgn="auto">
              <a:lnSpc>
                <a:spcPct val="105000"/>
              </a:lnSpc>
              <a:spcBef>
                <a:spcPct val="0"/>
              </a:spcBef>
              <a:spcAft>
                <a:spcPts val="0"/>
              </a:spcAft>
              <a:buNone/>
              <a:tabLst>
                <a:tab pos="758575" algn="l"/>
              </a:tabLst>
              <a:defRPr/>
            </a:pPr>
            <a:r>
              <a:rPr kumimoji="0" lang="en-US" altLang="zh-CN" sz="900" dirty="0" err="1">
                <a:solidFill>
                  <a:prstClr val="black">
                    <a:lumMod val="75000"/>
                    <a:lumOff val="25000"/>
                  </a:prstClr>
                </a:solidFill>
                <a:latin typeface="Consolas" panose="020B0609020204030204" pitchFamily="49" charset="0"/>
                <a:ea typeface="微软雅黑" panose="020B0503020204020204" charset="-122"/>
              </a:rPr>
              <a:t>Aluop</a:t>
            </a:r>
            <a:r>
              <a:rPr kumimoji="0" lang="en-US" altLang="zh-CN" sz="900" dirty="0">
                <a:solidFill>
                  <a:prstClr val="black">
                    <a:lumMod val="75000"/>
                    <a:lumOff val="25000"/>
                  </a:prstClr>
                </a:solidFill>
                <a:latin typeface="Consolas" panose="020B0609020204030204" pitchFamily="49" charset="0"/>
                <a:ea typeface="微软雅黑" panose="020B0503020204020204" charset="-122"/>
              </a:rPr>
              <a:t>=00110</a:t>
            </a:r>
          </a:p>
          <a:p>
            <a:pPr marL="243827" indent="-243827" defTabSz="325103" fontAlgn="auto">
              <a:lnSpc>
                <a:spcPct val="105000"/>
              </a:lnSpc>
              <a:spcBef>
                <a:spcPct val="0"/>
              </a:spcBef>
              <a:spcAft>
                <a:spcPts val="0"/>
              </a:spcAft>
              <a:buNone/>
              <a:tabLst>
                <a:tab pos="758575" algn="l"/>
              </a:tabLst>
              <a:defRPr/>
            </a:pPr>
            <a:r>
              <a:rPr kumimoji="0" lang="en-US" altLang="zh-CN" sz="900" dirty="0">
                <a:solidFill>
                  <a:prstClr val="black">
                    <a:lumMod val="75000"/>
                    <a:lumOff val="25000"/>
                  </a:prstClr>
                </a:solidFill>
                <a:latin typeface="Consolas" panose="020B0609020204030204" pitchFamily="49" charset="0"/>
                <a:ea typeface="微软雅黑" panose="020B0503020204020204" charset="-122"/>
              </a:rPr>
              <a:t>……</a:t>
            </a:r>
          </a:p>
        </p:txBody>
      </p:sp>
      <p:sp>
        <p:nvSpPr>
          <p:cNvPr id="3" name="文本框 2">
            <a:extLst>
              <a:ext uri="{FF2B5EF4-FFF2-40B4-BE49-F238E27FC236}">
                <a16:creationId xmlns:a16="http://schemas.microsoft.com/office/drawing/2014/main" id="{5E5ADA83-F68D-4EDC-80A7-C6C8EAABD070}"/>
              </a:ext>
            </a:extLst>
          </p:cNvPr>
          <p:cNvSpPr txBox="1"/>
          <p:nvPr/>
        </p:nvSpPr>
        <p:spPr>
          <a:xfrm>
            <a:off x="1277806" y="2326997"/>
            <a:ext cx="578508" cy="369332"/>
          </a:xfrm>
          <a:prstGeom prst="rect">
            <a:avLst/>
          </a:prstGeom>
          <a:noFill/>
        </p:spPr>
        <p:txBody>
          <a:bodyPr wrap="square" rtlCol="0">
            <a:spAutoFit/>
          </a:bodyPr>
          <a:lstStyle/>
          <a:p>
            <a:r>
              <a:rPr lang="en-US" altLang="zh-CN" sz="1800" dirty="0">
                <a:solidFill>
                  <a:srgbClr val="7030A0"/>
                </a:solidFill>
              </a:rPr>
              <a:t>M4</a:t>
            </a:r>
            <a:endParaRPr lang="zh-CN" altLang="en-US" sz="1800" dirty="0">
              <a:solidFill>
                <a:srgbClr val="7030A0"/>
              </a:solidFill>
            </a:endParaRPr>
          </a:p>
        </p:txBody>
      </p:sp>
      <p:sp>
        <p:nvSpPr>
          <p:cNvPr id="46" name="文本框 45">
            <a:extLst>
              <a:ext uri="{FF2B5EF4-FFF2-40B4-BE49-F238E27FC236}">
                <a16:creationId xmlns:a16="http://schemas.microsoft.com/office/drawing/2014/main" id="{AEB17859-CFFB-4A64-8E43-B5B2CC8DA325}"/>
              </a:ext>
            </a:extLst>
          </p:cNvPr>
          <p:cNvSpPr txBox="1"/>
          <p:nvPr/>
        </p:nvSpPr>
        <p:spPr>
          <a:xfrm>
            <a:off x="1227702" y="3871647"/>
            <a:ext cx="578508" cy="369332"/>
          </a:xfrm>
          <a:prstGeom prst="rect">
            <a:avLst/>
          </a:prstGeom>
          <a:noFill/>
        </p:spPr>
        <p:txBody>
          <a:bodyPr wrap="square" rtlCol="0">
            <a:spAutoFit/>
          </a:bodyPr>
          <a:lstStyle/>
          <a:p>
            <a:r>
              <a:rPr lang="en-US" altLang="zh-CN" sz="1800" dirty="0">
                <a:solidFill>
                  <a:srgbClr val="7030A0"/>
                </a:solidFill>
              </a:rPr>
              <a:t>M2</a:t>
            </a:r>
            <a:endParaRPr lang="zh-CN" altLang="en-US" sz="1800" dirty="0">
              <a:solidFill>
                <a:srgbClr val="7030A0"/>
              </a:solidFill>
            </a:endParaRPr>
          </a:p>
        </p:txBody>
      </p:sp>
      <p:sp>
        <p:nvSpPr>
          <p:cNvPr id="47" name="文本框 46">
            <a:extLst>
              <a:ext uri="{FF2B5EF4-FFF2-40B4-BE49-F238E27FC236}">
                <a16:creationId xmlns:a16="http://schemas.microsoft.com/office/drawing/2014/main" id="{329CAC35-E345-40D8-AA91-D9FA9C292315}"/>
              </a:ext>
            </a:extLst>
          </p:cNvPr>
          <p:cNvSpPr txBox="1"/>
          <p:nvPr/>
        </p:nvSpPr>
        <p:spPr>
          <a:xfrm>
            <a:off x="1239556" y="4528339"/>
            <a:ext cx="578508" cy="369332"/>
          </a:xfrm>
          <a:prstGeom prst="rect">
            <a:avLst/>
          </a:prstGeom>
          <a:noFill/>
        </p:spPr>
        <p:txBody>
          <a:bodyPr wrap="square" rtlCol="0">
            <a:spAutoFit/>
          </a:bodyPr>
          <a:lstStyle/>
          <a:p>
            <a:r>
              <a:rPr lang="en-US" altLang="zh-CN" sz="1800" dirty="0">
                <a:solidFill>
                  <a:srgbClr val="7030A0"/>
                </a:solidFill>
              </a:rPr>
              <a:t>M1</a:t>
            </a:r>
            <a:endParaRPr lang="zh-CN" altLang="en-US" sz="1800" dirty="0">
              <a:solidFill>
                <a:srgbClr val="7030A0"/>
              </a:solidFill>
            </a:endParaRPr>
          </a:p>
        </p:txBody>
      </p:sp>
      <p:sp>
        <p:nvSpPr>
          <p:cNvPr id="48" name="文本框 47">
            <a:extLst>
              <a:ext uri="{FF2B5EF4-FFF2-40B4-BE49-F238E27FC236}">
                <a16:creationId xmlns:a16="http://schemas.microsoft.com/office/drawing/2014/main" id="{4524F8F8-A753-4C01-A41A-1907B4E8F364}"/>
              </a:ext>
            </a:extLst>
          </p:cNvPr>
          <p:cNvSpPr txBox="1"/>
          <p:nvPr/>
        </p:nvSpPr>
        <p:spPr>
          <a:xfrm>
            <a:off x="1257997" y="5072985"/>
            <a:ext cx="578508" cy="369332"/>
          </a:xfrm>
          <a:prstGeom prst="rect">
            <a:avLst/>
          </a:prstGeom>
          <a:noFill/>
        </p:spPr>
        <p:txBody>
          <a:bodyPr wrap="square" rtlCol="0">
            <a:spAutoFit/>
          </a:bodyPr>
          <a:lstStyle/>
          <a:p>
            <a:r>
              <a:rPr lang="en-US" altLang="zh-CN" sz="1800" dirty="0">
                <a:solidFill>
                  <a:srgbClr val="7030A0"/>
                </a:solidFill>
              </a:rPr>
              <a:t>M0</a:t>
            </a:r>
            <a:endParaRPr lang="zh-CN" altLang="en-US" sz="1800" dirty="0">
              <a:solidFill>
                <a:srgbClr val="7030A0"/>
              </a:solidFill>
            </a:endParaRPr>
          </a:p>
        </p:txBody>
      </p:sp>
      <p:sp>
        <p:nvSpPr>
          <p:cNvPr id="49" name="文本框 48">
            <a:extLst>
              <a:ext uri="{FF2B5EF4-FFF2-40B4-BE49-F238E27FC236}">
                <a16:creationId xmlns:a16="http://schemas.microsoft.com/office/drawing/2014/main" id="{B4EF7B9E-33BA-4FA3-900C-14D82EDF7967}"/>
              </a:ext>
            </a:extLst>
          </p:cNvPr>
          <p:cNvSpPr txBox="1"/>
          <p:nvPr/>
        </p:nvSpPr>
        <p:spPr>
          <a:xfrm>
            <a:off x="1257997" y="2901718"/>
            <a:ext cx="578508" cy="369332"/>
          </a:xfrm>
          <a:prstGeom prst="rect">
            <a:avLst/>
          </a:prstGeom>
          <a:noFill/>
        </p:spPr>
        <p:txBody>
          <a:bodyPr wrap="square" rtlCol="0">
            <a:spAutoFit/>
          </a:bodyPr>
          <a:lstStyle/>
          <a:p>
            <a:r>
              <a:rPr lang="en-US" altLang="zh-CN" sz="1800" dirty="0">
                <a:solidFill>
                  <a:srgbClr val="7030A0"/>
                </a:solidFill>
              </a:rPr>
              <a:t>M3</a:t>
            </a:r>
            <a:endParaRPr lang="zh-CN" altLang="en-US" sz="1800" dirty="0">
              <a:solidFill>
                <a:srgbClr val="7030A0"/>
              </a:solidFill>
            </a:endParaRPr>
          </a:p>
        </p:txBody>
      </p:sp>
      <p:sp>
        <p:nvSpPr>
          <p:cNvPr id="50" name="文本框 49">
            <a:extLst>
              <a:ext uri="{FF2B5EF4-FFF2-40B4-BE49-F238E27FC236}">
                <a16:creationId xmlns:a16="http://schemas.microsoft.com/office/drawing/2014/main" id="{47D5761A-577D-4AC4-A0D1-33E6A558E12D}"/>
              </a:ext>
            </a:extLst>
          </p:cNvPr>
          <p:cNvSpPr txBox="1"/>
          <p:nvPr/>
        </p:nvSpPr>
        <p:spPr>
          <a:xfrm>
            <a:off x="1259708" y="1832291"/>
            <a:ext cx="578508" cy="369332"/>
          </a:xfrm>
          <a:prstGeom prst="rect">
            <a:avLst/>
          </a:prstGeom>
          <a:noFill/>
        </p:spPr>
        <p:txBody>
          <a:bodyPr wrap="square" rtlCol="0">
            <a:spAutoFit/>
          </a:bodyPr>
          <a:lstStyle/>
          <a:p>
            <a:r>
              <a:rPr lang="en-US" altLang="zh-CN" sz="1800" dirty="0">
                <a:solidFill>
                  <a:srgbClr val="7030A0"/>
                </a:solidFill>
              </a:rPr>
              <a:t>M5</a:t>
            </a:r>
            <a:endParaRPr lang="zh-CN" altLang="en-US" sz="1800" dirty="0">
              <a:solidFill>
                <a:srgbClr val="7030A0"/>
              </a:solidFill>
            </a:endParaRPr>
          </a:p>
        </p:txBody>
      </p:sp>
    </p:spTree>
    <p:extLst>
      <p:ext uri="{BB962C8B-B14F-4D97-AF65-F5344CB8AC3E}">
        <p14:creationId xmlns:p14="http://schemas.microsoft.com/office/powerpoint/2010/main" val="29264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323528" y="692696"/>
            <a:ext cx="8115300" cy="4831432"/>
          </a:xfrm>
        </p:spPr>
        <p:txBody>
          <a:bodyPr/>
          <a:lstStyle/>
          <a:p>
            <a:r>
              <a:rPr lang="zh-CN" altLang="en-US" dirty="0">
                <a:solidFill>
                  <a:srgbClr val="FF0000"/>
                </a:solidFill>
              </a:rPr>
              <a:t>计算 </a:t>
            </a:r>
            <a:r>
              <a:rPr lang="en-US" altLang="zh-CN" dirty="0">
                <a:solidFill>
                  <a:srgbClr val="FF0000"/>
                </a:solidFill>
              </a:rPr>
              <a:t>1~10 </a:t>
            </a:r>
            <a:r>
              <a:rPr lang="zh-CN" altLang="en-US" dirty="0">
                <a:solidFill>
                  <a:srgbClr val="FF0000"/>
                </a:solidFill>
              </a:rPr>
              <a:t>的和 </a:t>
            </a:r>
            <a:r>
              <a:rPr lang="en-US" altLang="zh-CN" dirty="0">
                <a:solidFill>
                  <a:srgbClr val="FF0000"/>
                </a:solidFill>
              </a:rPr>
              <a:t> </a:t>
            </a:r>
            <a:br>
              <a:rPr lang="en-US" altLang="zh-CN" dirty="0">
                <a:solidFill>
                  <a:srgbClr val="FF0000"/>
                </a:solidFill>
              </a:rPr>
            </a:br>
            <a:r>
              <a:rPr lang="zh-CN" altLang="en-US" dirty="0"/>
              <a:t>　　</a:t>
            </a:r>
            <a:r>
              <a:rPr lang="en-US" altLang="zh-CN" dirty="0"/>
              <a:t>1</a:t>
            </a:r>
            <a:r>
              <a:rPr lang="zh-CN" altLang="en-US" dirty="0"/>
              <a:t>） </a:t>
            </a:r>
            <a:r>
              <a:rPr lang="en-US" altLang="zh-CN" dirty="0"/>
              <a:t>C </a:t>
            </a:r>
            <a:r>
              <a:rPr lang="zh-CN" altLang="en-US" dirty="0"/>
              <a:t>语言：</a:t>
            </a:r>
            <a:r>
              <a:rPr lang="en-US" altLang="zh-CN" dirty="0"/>
              <a:t/>
            </a:r>
            <a:br>
              <a:rPr lang="en-US" altLang="zh-CN" dirty="0"/>
            </a:br>
            <a:endParaRPr lang="zh-CN" altLang="zh-CN" dirty="0"/>
          </a:p>
        </p:txBody>
      </p:sp>
      <p:sp>
        <p:nvSpPr>
          <p:cNvPr id="6" name="Rectangle 9">
            <a:extLst>
              <a:ext uri="{FF2B5EF4-FFF2-40B4-BE49-F238E27FC236}">
                <a16:creationId xmlns:a16="http://schemas.microsoft.com/office/drawing/2014/main" id="{5B39C019-BD0E-40D8-95BA-3A5799228F99}"/>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1.4</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计算机的层次结构</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
        <p:nvSpPr>
          <p:cNvPr id="5" name="矩形 4">
            <a:extLst>
              <a:ext uri="{FF2B5EF4-FFF2-40B4-BE49-F238E27FC236}">
                <a16:creationId xmlns:a16="http://schemas.microsoft.com/office/drawing/2014/main" id="{A7F15B17-E1BA-4AF5-AD5A-3A2DB2C9282A}"/>
              </a:ext>
            </a:extLst>
          </p:cNvPr>
          <p:cNvSpPr/>
          <p:nvPr/>
        </p:nvSpPr>
        <p:spPr>
          <a:xfrm>
            <a:off x="1115616" y="2107808"/>
            <a:ext cx="6984776" cy="341632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indent="266700" algn="just">
              <a:spcAft>
                <a:spcPts val="0"/>
              </a:spcAft>
            </a:pPr>
            <a:r>
              <a:rPr lang="en-US" altLang="zh-CN" sz="3600" kern="100" dirty="0">
                <a:cs typeface="Times New Roman" panose="02020603050405020304" pitchFamily="18" charset="0"/>
              </a:rPr>
              <a:t>int main(int </a:t>
            </a:r>
            <a:r>
              <a:rPr lang="en-US" altLang="zh-CN" sz="3600" kern="100" dirty="0" err="1">
                <a:cs typeface="Times New Roman" panose="02020603050405020304" pitchFamily="18" charset="0"/>
              </a:rPr>
              <a:t>argc</a:t>
            </a:r>
            <a:r>
              <a:rPr lang="en-US" altLang="zh-CN" sz="3600" kern="100" dirty="0">
                <a:cs typeface="Times New Roman" panose="02020603050405020304" pitchFamily="18" charset="0"/>
              </a:rPr>
              <a:t>, char* </a:t>
            </a:r>
            <a:r>
              <a:rPr lang="en-US" altLang="zh-CN" sz="3600" kern="100" dirty="0" err="1">
                <a:cs typeface="Times New Roman" panose="02020603050405020304" pitchFamily="18" charset="0"/>
              </a:rPr>
              <a:t>argv</a:t>
            </a:r>
            <a:r>
              <a:rPr lang="en-US" altLang="zh-CN" sz="3600" kern="100" dirty="0">
                <a:cs typeface="Times New Roman" panose="02020603050405020304" pitchFamily="18" charset="0"/>
              </a:rPr>
              <a:t>[])</a:t>
            </a:r>
            <a:endParaRPr lang="zh-CN" altLang="zh-CN" sz="3600" kern="100" dirty="0">
              <a:cs typeface="Times New Roman" panose="02020603050405020304" pitchFamily="18" charset="0"/>
            </a:endParaRPr>
          </a:p>
          <a:p>
            <a:pPr indent="266700" algn="just">
              <a:spcAft>
                <a:spcPts val="0"/>
              </a:spcAft>
            </a:pPr>
            <a:r>
              <a:rPr lang="en-US" altLang="zh-CN" sz="3600" kern="100" dirty="0">
                <a:cs typeface="Times New Roman" panose="02020603050405020304" pitchFamily="18" charset="0"/>
              </a:rPr>
              <a:t>{</a:t>
            </a:r>
            <a:endParaRPr lang="zh-CN" altLang="zh-CN" sz="3600" kern="100" dirty="0">
              <a:cs typeface="Times New Roman" panose="02020603050405020304" pitchFamily="18" charset="0"/>
            </a:endParaRPr>
          </a:p>
          <a:p>
            <a:pPr indent="266700" algn="just">
              <a:spcAft>
                <a:spcPts val="0"/>
              </a:spcAft>
            </a:pPr>
            <a:r>
              <a:rPr lang="en-US" altLang="zh-CN" sz="3600" kern="100" dirty="0">
                <a:cs typeface="Times New Roman" panose="02020603050405020304" pitchFamily="18" charset="0"/>
              </a:rPr>
              <a:t>  int </a:t>
            </a:r>
            <a:r>
              <a:rPr lang="en-US" altLang="zh-CN" sz="3600" kern="100" dirty="0" err="1">
                <a:cs typeface="Times New Roman" panose="02020603050405020304" pitchFamily="18" charset="0"/>
              </a:rPr>
              <a:t>i,sum</a:t>
            </a:r>
            <a:r>
              <a:rPr lang="en-US" altLang="zh-CN" sz="3600" kern="100" dirty="0">
                <a:cs typeface="Times New Roman" panose="02020603050405020304" pitchFamily="18" charset="0"/>
              </a:rPr>
              <a:t>=0;</a:t>
            </a:r>
            <a:endParaRPr lang="zh-CN" altLang="zh-CN" sz="3600" kern="100" dirty="0">
              <a:cs typeface="Times New Roman" panose="02020603050405020304" pitchFamily="18" charset="0"/>
            </a:endParaRPr>
          </a:p>
          <a:p>
            <a:pPr indent="266700" algn="just">
              <a:spcAft>
                <a:spcPts val="0"/>
              </a:spcAft>
            </a:pPr>
            <a:r>
              <a:rPr lang="en-US" altLang="zh-CN" sz="3600" kern="100" dirty="0">
                <a:cs typeface="Times New Roman" panose="02020603050405020304" pitchFamily="18" charset="0"/>
              </a:rPr>
              <a:t>  for(</a:t>
            </a:r>
            <a:r>
              <a:rPr lang="en-US" altLang="zh-CN" sz="3600" kern="100" dirty="0" err="1">
                <a:cs typeface="Times New Roman" panose="02020603050405020304" pitchFamily="18" charset="0"/>
              </a:rPr>
              <a:t>i</a:t>
            </a:r>
            <a:r>
              <a:rPr lang="en-US" altLang="zh-CN" sz="3600" kern="100" dirty="0">
                <a:cs typeface="Times New Roman" panose="02020603050405020304" pitchFamily="18" charset="0"/>
              </a:rPr>
              <a:t>=0;i&lt;=10;i++)</a:t>
            </a:r>
            <a:endParaRPr lang="zh-CN" altLang="zh-CN" sz="3600" kern="100" dirty="0">
              <a:cs typeface="Times New Roman" panose="02020603050405020304" pitchFamily="18" charset="0"/>
            </a:endParaRPr>
          </a:p>
          <a:p>
            <a:pPr indent="266700" algn="just">
              <a:spcAft>
                <a:spcPts val="0"/>
              </a:spcAft>
            </a:pPr>
            <a:r>
              <a:rPr lang="en-US" altLang="zh-CN" sz="3600" kern="100" dirty="0">
                <a:cs typeface="Times New Roman" panose="02020603050405020304" pitchFamily="18" charset="0"/>
              </a:rPr>
              <a:t>	  sum+=</a:t>
            </a:r>
            <a:r>
              <a:rPr lang="en-US" altLang="zh-CN" sz="3600" kern="100" dirty="0" err="1">
                <a:cs typeface="Times New Roman" panose="02020603050405020304" pitchFamily="18" charset="0"/>
              </a:rPr>
              <a:t>i</a:t>
            </a:r>
            <a:r>
              <a:rPr lang="en-US" altLang="zh-CN" sz="3600" kern="100" dirty="0">
                <a:cs typeface="Times New Roman" panose="02020603050405020304" pitchFamily="18" charset="0"/>
              </a:rPr>
              <a:t>;</a:t>
            </a:r>
            <a:endParaRPr lang="zh-CN" altLang="zh-CN" sz="3600" kern="100" dirty="0">
              <a:cs typeface="Times New Roman" panose="02020603050405020304" pitchFamily="18" charset="0"/>
            </a:endParaRPr>
          </a:p>
          <a:p>
            <a:pPr indent="266700" algn="just">
              <a:spcAft>
                <a:spcPts val="0"/>
              </a:spcAft>
            </a:pPr>
            <a:r>
              <a:rPr lang="en-US" altLang="zh-CN" sz="3600" kern="100" dirty="0">
                <a:cs typeface="Times New Roman" panose="02020603050405020304" pitchFamily="18" charset="0"/>
              </a:rPr>
              <a:t>}</a:t>
            </a:r>
            <a:endParaRPr lang="zh-CN" altLang="zh-CN" sz="3600" kern="100" dirty="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307454" y="243512"/>
            <a:ext cx="8115300" cy="4831432"/>
          </a:xfrm>
        </p:spPr>
        <p:txBody>
          <a:bodyPr/>
          <a:lstStyle/>
          <a:p>
            <a:r>
              <a:rPr lang="zh-CN" altLang="en-US" dirty="0"/>
              <a:t>　　同样计算 </a:t>
            </a:r>
            <a:r>
              <a:rPr lang="en-US" altLang="zh-CN" dirty="0"/>
              <a:t>1~10 </a:t>
            </a:r>
            <a:r>
              <a:rPr lang="zh-CN" altLang="en-US" dirty="0"/>
              <a:t>的和</a:t>
            </a:r>
            <a:r>
              <a:rPr lang="en-US" altLang="zh-CN" dirty="0"/>
              <a:t>,</a:t>
            </a:r>
            <a:r>
              <a:rPr lang="zh-CN" altLang="en-US" dirty="0"/>
              <a:t>采用</a:t>
            </a:r>
            <a:r>
              <a:rPr lang="en-US" altLang="zh-CN" dirty="0"/>
              <a:t>MIPS </a:t>
            </a:r>
            <a:r>
              <a:rPr lang="zh-CN" altLang="en-US" dirty="0"/>
              <a:t>指令的汇编语言编写的程序段如下所示</a:t>
            </a:r>
            <a:r>
              <a:rPr lang="en-US" altLang="zh-CN" dirty="0"/>
              <a:t>:</a:t>
            </a:r>
            <a:endParaRPr lang="zh-CN" altLang="zh-CN" dirty="0"/>
          </a:p>
        </p:txBody>
      </p:sp>
      <p:sp>
        <p:nvSpPr>
          <p:cNvPr id="4" name="Rectangle 9">
            <a:extLst>
              <a:ext uri="{FF2B5EF4-FFF2-40B4-BE49-F238E27FC236}">
                <a16:creationId xmlns:a16="http://schemas.microsoft.com/office/drawing/2014/main" id="{A879F9FE-A790-48B7-8C55-0749F1538E1B}"/>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1.4</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计算机的层次结构</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
        <p:nvSpPr>
          <p:cNvPr id="3" name="矩形 2">
            <a:extLst>
              <a:ext uri="{FF2B5EF4-FFF2-40B4-BE49-F238E27FC236}">
                <a16:creationId xmlns:a16="http://schemas.microsoft.com/office/drawing/2014/main" id="{E7D65B98-C134-43D2-AFF4-331A4B0D8E9A}"/>
              </a:ext>
            </a:extLst>
          </p:cNvPr>
          <p:cNvSpPr/>
          <p:nvPr/>
        </p:nvSpPr>
        <p:spPr>
          <a:xfrm>
            <a:off x="307455" y="1412776"/>
            <a:ext cx="8441010" cy="452431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altLang="zh-CN" dirty="0">
                <a:solidFill>
                  <a:srgbClr val="FF0000"/>
                </a:solidFill>
              </a:rPr>
              <a:t>.data</a:t>
            </a:r>
          </a:p>
          <a:p>
            <a:r>
              <a:rPr lang="en-US" altLang="zh-CN" dirty="0"/>
              <a:t>	n:.word  10                # n</a:t>
            </a:r>
          </a:p>
          <a:p>
            <a:r>
              <a:rPr lang="en-US" altLang="zh-CN" dirty="0"/>
              <a:t>	sum: .word  19             #  sum of 1 to n</a:t>
            </a:r>
          </a:p>
          <a:p>
            <a:r>
              <a:rPr lang="en-US" altLang="zh-CN" dirty="0">
                <a:solidFill>
                  <a:srgbClr val="FF0000"/>
                </a:solidFill>
              </a:rPr>
              <a:t>.text</a:t>
            </a:r>
          </a:p>
          <a:p>
            <a:r>
              <a:rPr lang="en-US" altLang="zh-CN" dirty="0"/>
              <a:t>     	</a:t>
            </a:r>
            <a:r>
              <a:rPr lang="en-US" altLang="zh-CN" dirty="0" err="1"/>
              <a:t>lw</a:t>
            </a:r>
            <a:r>
              <a:rPr lang="en-US" altLang="zh-CN" dirty="0"/>
              <a:t> $t1,n($zero)      #$t1=n</a:t>
            </a:r>
          </a:p>
          <a:p>
            <a:r>
              <a:rPr lang="en-US" altLang="zh-CN" dirty="0"/>
              <a:t>     	</a:t>
            </a:r>
            <a:r>
              <a:rPr lang="en-US" altLang="zh-CN" dirty="0" err="1"/>
              <a:t>addi</a:t>
            </a:r>
            <a:r>
              <a:rPr lang="en-US" altLang="zh-CN" dirty="0"/>
              <a:t> $s0,$zero,0     #$s0=0</a:t>
            </a:r>
          </a:p>
          <a:p>
            <a:r>
              <a:rPr lang="en-US" altLang="zh-CN" dirty="0"/>
              <a:t>     	</a:t>
            </a:r>
            <a:r>
              <a:rPr lang="en-US" altLang="zh-CN" dirty="0" err="1"/>
              <a:t>addi</a:t>
            </a:r>
            <a:r>
              <a:rPr lang="en-US" altLang="zh-CN" dirty="0"/>
              <a:t> $s1,$zero,1     #$s1=1</a:t>
            </a:r>
          </a:p>
          <a:p>
            <a:r>
              <a:rPr lang="en-US" altLang="zh-CN" dirty="0">
                <a:solidFill>
                  <a:srgbClr val="0070C0"/>
                </a:solidFill>
              </a:rPr>
              <a:t> loop:   </a:t>
            </a:r>
            <a:r>
              <a:rPr lang="en-US" altLang="zh-CN" dirty="0"/>
              <a:t>add  $s0,$s0,$t1    #$s0=$s0+$t1</a:t>
            </a:r>
          </a:p>
          <a:p>
            <a:r>
              <a:rPr lang="en-US" altLang="zh-CN" dirty="0"/>
              <a:t>     	sub $t1,$t1,$s1      #$t1=$t1-1</a:t>
            </a:r>
          </a:p>
          <a:p>
            <a:r>
              <a:rPr lang="en-US" altLang="zh-CN" dirty="0"/>
              <a:t>    	</a:t>
            </a:r>
            <a:r>
              <a:rPr lang="en-US" altLang="zh-CN" dirty="0" err="1"/>
              <a:t>bne</a:t>
            </a:r>
            <a:r>
              <a:rPr lang="en-US" altLang="zh-CN" dirty="0"/>
              <a:t> $t1,$zero,loop   #</a:t>
            </a:r>
            <a:r>
              <a:rPr lang="zh-CN" altLang="en-US" dirty="0"/>
              <a:t>如果 </a:t>
            </a:r>
            <a:r>
              <a:rPr lang="en-US" altLang="zh-CN" dirty="0"/>
              <a:t>$t1≠0  </a:t>
            </a:r>
            <a:r>
              <a:rPr lang="zh-CN" altLang="en-US" dirty="0"/>
              <a:t>则转向</a:t>
            </a:r>
            <a:r>
              <a:rPr lang="en-US" altLang="zh-CN" dirty="0"/>
              <a:t>loop</a:t>
            </a:r>
            <a:r>
              <a:rPr lang="zh-CN" altLang="en-US" dirty="0"/>
              <a:t>，否则结束 </a:t>
            </a:r>
          </a:p>
          <a:p>
            <a:r>
              <a:rPr lang="zh-CN" altLang="en-US" dirty="0"/>
              <a:t>    	</a:t>
            </a:r>
            <a:r>
              <a:rPr lang="en-US" altLang="zh-CN" dirty="0" err="1"/>
              <a:t>sw</a:t>
            </a:r>
            <a:r>
              <a:rPr lang="en-US" altLang="zh-CN" dirty="0"/>
              <a:t>  $s0,sum($zero)  #sum=$s0</a:t>
            </a:r>
          </a:p>
          <a:p>
            <a:r>
              <a:rPr lang="en-US" altLang="zh-CN" dirty="0"/>
              <a:t>     	 </a:t>
            </a:r>
            <a:r>
              <a:rPr lang="en-US" altLang="zh-CN" dirty="0" err="1"/>
              <a:t>syscall</a:t>
            </a:r>
            <a:r>
              <a:rPr lang="en-US" altLang="zh-CN" dirty="0"/>
              <a:t>               # Exit!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395536" y="126301"/>
            <a:ext cx="8115300" cy="5638800"/>
          </a:xfrm>
        </p:spPr>
        <p:txBody>
          <a:bodyPr/>
          <a:lstStyle/>
          <a:p>
            <a:r>
              <a:rPr lang="en-US" altLang="zh-CN" dirty="0"/>
              <a:t>MIPS32</a:t>
            </a:r>
            <a:r>
              <a:rPr lang="zh-CN" altLang="en-US" dirty="0"/>
              <a:t>机器指令</a:t>
            </a:r>
            <a:endParaRPr lang="zh-CN" altLang="zh-CN" dirty="0"/>
          </a:p>
        </p:txBody>
      </p:sp>
      <p:sp>
        <p:nvSpPr>
          <p:cNvPr id="411651" name="Rectangle 3"/>
          <p:cNvSpPr>
            <a:spLocks noGrp="1" noChangeArrowheads="1"/>
          </p:cNvSpPr>
          <p:nvPr>
            <p:ph type="body" idx="4294967295"/>
          </p:nvPr>
        </p:nvSpPr>
        <p:spPr>
          <a:xfrm>
            <a:off x="0" y="5733256"/>
            <a:ext cx="9144000" cy="438944"/>
          </a:xfrm>
        </p:spPr>
        <p:txBody>
          <a:bodyPr/>
          <a:lstStyle/>
          <a:p>
            <a:r>
              <a:rPr lang="zh-CN" altLang="en-US" dirty="0"/>
              <a:t>图 </a:t>
            </a:r>
            <a:r>
              <a:rPr lang="en-US" altLang="zh-CN" dirty="0"/>
              <a:t>1</a:t>
            </a:r>
            <a:r>
              <a:rPr lang="zh-CN" altLang="en-US" dirty="0"/>
              <a:t>－</a:t>
            </a:r>
            <a:r>
              <a:rPr lang="en-US" altLang="zh-CN" dirty="0"/>
              <a:t>7  </a:t>
            </a:r>
            <a:r>
              <a:rPr lang="zh-CN" altLang="en-US" dirty="0"/>
              <a:t>机器语言指令</a:t>
            </a:r>
            <a:endParaRPr lang="zh-CN" altLang="zh-CN" dirty="0"/>
          </a:p>
        </p:txBody>
      </p:sp>
      <p:sp>
        <p:nvSpPr>
          <p:cNvPr id="5" name="Rectangle 9">
            <a:extLst>
              <a:ext uri="{FF2B5EF4-FFF2-40B4-BE49-F238E27FC236}">
                <a16:creationId xmlns:a16="http://schemas.microsoft.com/office/drawing/2014/main" id="{97B9EAAE-561B-4FC9-A673-ABBFB60CD23D}"/>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1.4</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计算机的层次结构</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0D3B5B9C-C6E0-46DB-BCD9-4C78D323EFB1}"/>
              </a:ext>
            </a:extLst>
          </p:cNvPr>
          <p:cNvPicPr/>
          <p:nvPr/>
        </p:nvPicPr>
        <p:blipFill>
          <a:blip r:embed="rId2" cstate="print"/>
          <a:srcRect/>
          <a:stretch>
            <a:fillRect/>
          </a:stretch>
        </p:blipFill>
        <p:spPr bwMode="auto">
          <a:xfrm>
            <a:off x="1835696" y="1196752"/>
            <a:ext cx="5008848" cy="3848269"/>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251520" y="570705"/>
            <a:ext cx="8115300" cy="4831432"/>
          </a:xfrm>
        </p:spPr>
        <p:txBody>
          <a:bodyPr/>
          <a:lstStyle/>
          <a:p>
            <a:r>
              <a:rPr lang="zh-CN" altLang="en-US" dirty="0"/>
              <a:t>逻辑电路实现：</a:t>
            </a:r>
            <a:endParaRPr lang="zh-CN" altLang="zh-CN" dirty="0"/>
          </a:p>
        </p:txBody>
      </p:sp>
      <p:sp>
        <p:nvSpPr>
          <p:cNvPr id="412675" name="Rectangle 3"/>
          <p:cNvSpPr>
            <a:spLocks noGrp="1" noChangeArrowheads="1"/>
          </p:cNvSpPr>
          <p:nvPr>
            <p:ph type="body" idx="4294967295"/>
          </p:nvPr>
        </p:nvSpPr>
        <p:spPr>
          <a:xfrm>
            <a:off x="0" y="5733256"/>
            <a:ext cx="9144000" cy="438944"/>
          </a:xfrm>
        </p:spPr>
        <p:txBody>
          <a:bodyPr/>
          <a:lstStyle/>
          <a:p>
            <a:r>
              <a:rPr lang="zh-CN" altLang="en-US" dirty="0"/>
              <a:t>图 </a:t>
            </a:r>
            <a:r>
              <a:rPr lang="en-US" altLang="zh-CN" dirty="0"/>
              <a:t>1</a:t>
            </a:r>
            <a:r>
              <a:rPr lang="zh-CN" altLang="en-US" dirty="0"/>
              <a:t>－</a:t>
            </a:r>
            <a:r>
              <a:rPr lang="en-US" altLang="zh-CN" dirty="0"/>
              <a:t>8  </a:t>
            </a:r>
            <a:r>
              <a:rPr lang="zh-CN" altLang="en-US" dirty="0"/>
              <a:t>运算器框图</a:t>
            </a:r>
            <a:endParaRPr lang="zh-CN" altLang="zh-CN" dirty="0"/>
          </a:p>
        </p:txBody>
      </p:sp>
      <p:sp>
        <p:nvSpPr>
          <p:cNvPr id="7" name="Rectangle 9">
            <a:extLst>
              <a:ext uri="{FF2B5EF4-FFF2-40B4-BE49-F238E27FC236}">
                <a16:creationId xmlns:a16="http://schemas.microsoft.com/office/drawing/2014/main" id="{030FAD4C-5E8A-4FA8-B198-51FF5A6F5AFD}"/>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1.4</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计算机的层次结构</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
        <p:nvSpPr>
          <p:cNvPr id="4" name="Rectangle 2">
            <a:extLst>
              <a:ext uri="{FF2B5EF4-FFF2-40B4-BE49-F238E27FC236}">
                <a16:creationId xmlns:a16="http://schemas.microsoft.com/office/drawing/2014/main" id="{5D2B89D6-71FA-434F-B982-815956270AA0}"/>
              </a:ext>
            </a:extLst>
          </p:cNvPr>
          <p:cNvSpPr>
            <a:spLocks noChangeArrowheads="1"/>
          </p:cNvSpPr>
          <p:nvPr/>
        </p:nvSpPr>
        <p:spPr bwMode="auto">
          <a:xfrm>
            <a:off x="2555775" y="1445350"/>
            <a:ext cx="246884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7DC4E004-CFB0-41AA-A412-3C0B860E825F}"/>
              </a:ext>
            </a:extLst>
          </p:cNvPr>
          <p:cNvGraphicFramePr>
            <a:graphicFrameLocks noChangeAspect="1"/>
          </p:cNvGraphicFramePr>
          <p:nvPr>
            <p:extLst>
              <p:ext uri="{D42A27DB-BD31-4B8C-83A1-F6EECF244321}">
                <p14:modId xmlns:p14="http://schemas.microsoft.com/office/powerpoint/2010/main" val="4028700476"/>
              </p:ext>
            </p:extLst>
          </p:nvPr>
        </p:nvGraphicFramePr>
        <p:xfrm>
          <a:off x="2555776" y="1445351"/>
          <a:ext cx="2880320" cy="4071881"/>
        </p:xfrm>
        <a:graphic>
          <a:graphicData uri="http://schemas.openxmlformats.org/presentationml/2006/ole">
            <mc:AlternateContent xmlns:mc="http://schemas.openxmlformats.org/markup-compatibility/2006">
              <mc:Choice xmlns:v="urn:schemas-microsoft-com:vml" Requires="v">
                <p:oleObj spid="_x0000_s32780" name="Visio" r:id="rId3" imgW="1447153" imgH="2037459" progId="Visio.Drawing.11">
                  <p:embed/>
                </p:oleObj>
              </mc:Choice>
              <mc:Fallback>
                <p:oleObj name="Visio" r:id="rId3" imgW="1447153" imgH="203745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1445351"/>
                        <a:ext cx="2880320" cy="4071881"/>
                      </a:xfrm>
                      <a:prstGeom prst="rect">
                        <a:avLst/>
                      </a:prstGeom>
                      <a:noFill/>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计算机发展 </a:t>
            </a:r>
          </a:p>
        </p:txBody>
      </p:sp>
      <p:sp>
        <p:nvSpPr>
          <p:cNvPr id="3" name="内容占位符 2"/>
          <p:cNvSpPr>
            <a:spLocks noGrp="1"/>
          </p:cNvSpPr>
          <p:nvPr>
            <p:ph idx="1"/>
          </p:nvPr>
        </p:nvSpPr>
        <p:spPr/>
        <p:txBody>
          <a:bodyPr/>
          <a:lstStyle/>
          <a:p>
            <a:pPr marL="0" indent="0">
              <a:buNone/>
            </a:pPr>
            <a:r>
              <a:rPr lang="en-US" altLang="zh-CN" sz="2400" dirty="0"/>
              <a:t>1.</a:t>
            </a:r>
            <a:r>
              <a:rPr lang="zh-CN" altLang="en-US" sz="2400" dirty="0"/>
              <a:t>计算机的发展历史</a:t>
            </a:r>
            <a:endParaRPr lang="en-US" altLang="zh-CN" sz="2400" dirty="0"/>
          </a:p>
          <a:p>
            <a:r>
              <a:rPr lang="zh-CN" altLang="en-US" dirty="0"/>
              <a:t>原始计算工具</a:t>
            </a:r>
            <a:endParaRPr lang="en-US" altLang="zh-CN" dirty="0"/>
          </a:p>
          <a:p>
            <a:pPr lvl="1"/>
            <a:r>
              <a:rPr lang="zh-CN" altLang="en-US" dirty="0"/>
              <a:t>中国人的智慧之光</a:t>
            </a:r>
          </a:p>
          <a:p>
            <a:r>
              <a:rPr lang="zh-CN" altLang="en-US" dirty="0"/>
              <a:t>机械式计算机</a:t>
            </a:r>
            <a:endParaRPr lang="en-US" altLang="zh-CN" dirty="0"/>
          </a:p>
          <a:p>
            <a:pPr lvl="1"/>
            <a:r>
              <a:rPr lang="zh-CN" altLang="en-US" dirty="0"/>
              <a:t>西方人的智慧</a:t>
            </a:r>
          </a:p>
          <a:p>
            <a:r>
              <a:rPr lang="zh-CN" altLang="en-US" dirty="0"/>
              <a:t>机电式计算机</a:t>
            </a:r>
          </a:p>
          <a:p>
            <a:r>
              <a:rPr lang="zh-CN" altLang="en-US" dirty="0"/>
              <a:t>电子计算机</a:t>
            </a:r>
          </a:p>
          <a:p>
            <a:endParaRPr lang="zh-CN" altLang="en-US" dirty="0"/>
          </a:p>
        </p:txBody>
      </p:sp>
    </p:spTree>
    <p:extLst>
      <p:ext uri="{BB962C8B-B14F-4D97-AF65-F5344CB8AC3E}">
        <p14:creationId xmlns:p14="http://schemas.microsoft.com/office/powerpoint/2010/main" val="2105817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CFC88-5023-4FC0-A1EA-5162A68A9245}"/>
              </a:ext>
            </a:extLst>
          </p:cNvPr>
          <p:cNvSpPr>
            <a:spLocks noGrp="1"/>
          </p:cNvSpPr>
          <p:nvPr>
            <p:ph type="title"/>
          </p:nvPr>
        </p:nvSpPr>
        <p:spPr/>
        <p:txBody>
          <a:bodyPr/>
          <a:lstStyle/>
          <a:p>
            <a:r>
              <a:rPr lang="zh-CN" altLang="en-US" dirty="0"/>
              <a:t>最古老的计算器</a:t>
            </a:r>
          </a:p>
        </p:txBody>
      </p:sp>
      <p:sp>
        <p:nvSpPr>
          <p:cNvPr id="3" name="内容占位符 2">
            <a:extLst>
              <a:ext uri="{FF2B5EF4-FFF2-40B4-BE49-F238E27FC236}">
                <a16:creationId xmlns:a16="http://schemas.microsoft.com/office/drawing/2014/main" id="{00747412-DF47-4CFF-BE97-2FAE8DA687C3}"/>
              </a:ext>
            </a:extLst>
          </p:cNvPr>
          <p:cNvSpPr>
            <a:spLocks noGrp="1"/>
          </p:cNvSpPr>
          <p:nvPr>
            <p:ph idx="1"/>
          </p:nvPr>
        </p:nvSpPr>
        <p:spPr>
          <a:xfrm>
            <a:off x="365867" y="3751964"/>
            <a:ext cx="7886699" cy="2040127"/>
          </a:xfrm>
        </p:spPr>
        <p:txBody>
          <a:bodyPr/>
          <a:lstStyle/>
          <a:p>
            <a:r>
              <a:rPr lang="zh-CN" altLang="en-US" sz="2100" dirty="0"/>
              <a:t>算盘被誉作中国</a:t>
            </a:r>
            <a:r>
              <a:rPr lang="zh-CN" altLang="en-US" sz="2100" dirty="0">
                <a:latin typeface="宋体" pitchFamily="2" charset="-122"/>
              </a:rPr>
              <a:t>“</a:t>
            </a:r>
            <a:r>
              <a:rPr lang="zh-CN" altLang="en-US" sz="2100" dirty="0"/>
              <a:t>第五大发明</a:t>
            </a:r>
            <a:r>
              <a:rPr lang="zh-CN" altLang="en-US" sz="2100" dirty="0">
                <a:latin typeface="宋体" pitchFamily="2" charset="-122"/>
              </a:rPr>
              <a:t>”</a:t>
            </a:r>
            <a:r>
              <a:rPr lang="zh-CN" altLang="en-US" sz="2100" dirty="0"/>
              <a:t>。</a:t>
            </a:r>
          </a:p>
          <a:p>
            <a:r>
              <a:rPr lang="zh-CN" altLang="en-US" sz="2100" dirty="0"/>
              <a:t>陕西歧山西周宫室遗址中出土了</a:t>
            </a:r>
            <a:r>
              <a:rPr lang="en-US" altLang="zh-CN" sz="2100" dirty="0"/>
              <a:t>90</a:t>
            </a:r>
            <a:r>
              <a:rPr lang="zh-CN" altLang="en-US" sz="2100" dirty="0"/>
              <a:t>粒青黄两色陶丸，青色</a:t>
            </a:r>
            <a:r>
              <a:rPr lang="en-US" altLang="zh-CN" sz="2100" dirty="0"/>
              <a:t>20</a:t>
            </a:r>
            <a:r>
              <a:rPr lang="zh-CN" altLang="en-US" sz="2100" dirty="0"/>
              <a:t>粒，黄色</a:t>
            </a:r>
            <a:r>
              <a:rPr lang="en-US" altLang="zh-CN" sz="2100" dirty="0"/>
              <a:t>70</a:t>
            </a:r>
            <a:r>
              <a:rPr lang="zh-CN" altLang="en-US" sz="2100" dirty="0"/>
              <a:t>粒，将算盘的发明时间提前到二千多年前的西周时期。</a:t>
            </a:r>
          </a:p>
          <a:p>
            <a:r>
              <a:rPr lang="zh-CN" altLang="en-US" sz="2100" dirty="0">
                <a:solidFill>
                  <a:srgbClr val="FF0000"/>
                </a:solidFill>
                <a:latin typeface="宋体" pitchFamily="2" charset="-122"/>
              </a:rPr>
              <a:t>“</a:t>
            </a:r>
            <a:r>
              <a:rPr lang="zh-CN" altLang="en-US" sz="2100" dirty="0">
                <a:solidFill>
                  <a:srgbClr val="FF0000"/>
                </a:solidFill>
              </a:rPr>
              <a:t>价格低廉，绝无故障，节约能源，十年中无需任何保养</a:t>
            </a:r>
            <a:r>
              <a:rPr lang="zh-CN" altLang="en-US" sz="2100" dirty="0">
                <a:solidFill>
                  <a:srgbClr val="FF0000"/>
                </a:solidFill>
                <a:latin typeface="宋体" pitchFamily="2" charset="-122"/>
              </a:rPr>
              <a:t>”</a:t>
            </a:r>
            <a:r>
              <a:rPr lang="zh-CN" altLang="en-US" sz="2100" dirty="0">
                <a:solidFill>
                  <a:srgbClr val="FF0000"/>
                </a:solidFill>
              </a:rPr>
              <a:t> </a:t>
            </a:r>
          </a:p>
          <a:p>
            <a:endParaRPr lang="zh-CN" altLang="en-US" dirty="0"/>
          </a:p>
        </p:txBody>
      </p:sp>
      <p:pic>
        <p:nvPicPr>
          <p:cNvPr id="4" name="Picture 3" descr="3-1">
            <a:extLst>
              <a:ext uri="{FF2B5EF4-FFF2-40B4-BE49-F238E27FC236}">
                <a16:creationId xmlns:a16="http://schemas.microsoft.com/office/drawing/2014/main" id="{F276850B-1D99-49E5-8DB8-79E1218008F4}"/>
              </a:ext>
            </a:extLst>
          </p:cNvPr>
          <p:cNvPicPr>
            <a:picLocks noChangeAspect="1" noChangeArrowheads="1"/>
          </p:cNvPicPr>
          <p:nvPr/>
        </p:nvPicPr>
        <p:blipFill>
          <a:blip r:embed="rId2" cstate="print"/>
          <a:srcRect/>
          <a:stretch>
            <a:fillRect/>
          </a:stretch>
        </p:blipFill>
        <p:spPr>
          <a:xfrm>
            <a:off x="1300457" y="1808820"/>
            <a:ext cx="2883059" cy="1620180"/>
          </a:xfrm>
          <a:prstGeom prst="rect">
            <a:avLst/>
          </a:prstGeom>
          <a:noFill/>
          <a:ln>
            <a:solidFill>
              <a:schemeClr val="accent1"/>
            </a:solidFill>
          </a:ln>
        </p:spPr>
      </p:pic>
      <p:pic>
        <p:nvPicPr>
          <p:cNvPr id="5" name="Picture 4" descr="abacus">
            <a:extLst>
              <a:ext uri="{FF2B5EF4-FFF2-40B4-BE49-F238E27FC236}">
                <a16:creationId xmlns:a16="http://schemas.microsoft.com/office/drawing/2014/main" id="{6D6E4396-9174-4623-B61D-08472AE42962}"/>
              </a:ext>
            </a:extLst>
          </p:cNvPr>
          <p:cNvPicPr>
            <a:picLocks noChangeAspect="1" noChangeArrowheads="1"/>
          </p:cNvPicPr>
          <p:nvPr/>
        </p:nvPicPr>
        <p:blipFill>
          <a:blip r:embed="rId3" cstate="print"/>
          <a:srcRect/>
          <a:stretch>
            <a:fillRect/>
          </a:stretch>
        </p:blipFill>
        <p:spPr>
          <a:xfrm>
            <a:off x="5068944" y="1822737"/>
            <a:ext cx="2996866" cy="1620180"/>
          </a:xfrm>
          <a:prstGeom prst="rect">
            <a:avLst/>
          </a:prstGeom>
          <a:solidFill>
            <a:srgbClr val="FF6600"/>
          </a:solidFill>
        </p:spPr>
      </p:pic>
      <p:sp>
        <p:nvSpPr>
          <p:cNvPr id="6" name="Rectangle 9">
            <a:extLst>
              <a:ext uri="{FF2B5EF4-FFF2-40B4-BE49-F238E27FC236}">
                <a16:creationId xmlns:a16="http://schemas.microsoft.com/office/drawing/2014/main" id="{94CBFE75-1389-48E5-AE36-FBF467FFBFA0}"/>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4150608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8"/>
          <p:cNvSpPr>
            <a:spLocks noGrp="1" noChangeArrowheads="1"/>
          </p:cNvSpPr>
          <p:nvPr>
            <p:ph type="title"/>
          </p:nvPr>
        </p:nvSpPr>
        <p:spPr>
          <a:noFill/>
        </p:spPr>
        <p:txBody>
          <a:bodyPr/>
          <a:lstStyle/>
          <a:p>
            <a:pPr eaLnBrk="1" hangingPunct="1"/>
            <a:r>
              <a:rPr lang="en-US" altLang="zh-CN" dirty="0"/>
              <a:t>1904</a:t>
            </a:r>
            <a:r>
              <a:rPr lang="zh-CN" altLang="en-US" dirty="0"/>
              <a:t>年弗莱明发明真空电子二极管</a:t>
            </a:r>
          </a:p>
        </p:txBody>
      </p:sp>
      <p:pic>
        <p:nvPicPr>
          <p:cNvPr id="40970" name="Picture 4" descr="1-34"/>
          <p:cNvPicPr>
            <a:picLocks noChangeAspect="1" noChangeArrowheads="1"/>
          </p:cNvPicPr>
          <p:nvPr/>
        </p:nvPicPr>
        <p:blipFill>
          <a:blip r:embed="rId3" cstate="print"/>
          <a:srcRect/>
          <a:stretch>
            <a:fillRect/>
          </a:stretch>
        </p:blipFill>
        <p:spPr bwMode="auto">
          <a:xfrm>
            <a:off x="4886325" y="2143128"/>
            <a:ext cx="1571625" cy="2063957"/>
          </a:xfrm>
          <a:prstGeom prst="rect">
            <a:avLst/>
          </a:prstGeom>
          <a:noFill/>
          <a:ln w="25400">
            <a:noFill/>
            <a:miter lim="800000"/>
            <a:headEnd/>
            <a:tailEnd/>
          </a:ln>
        </p:spPr>
      </p:pic>
      <p:sp>
        <p:nvSpPr>
          <p:cNvPr id="494601" name="Rectangle 9"/>
          <p:cNvSpPr>
            <a:spLocks noChangeArrowheads="1"/>
          </p:cNvSpPr>
          <p:nvPr/>
        </p:nvSpPr>
        <p:spPr bwMode="auto">
          <a:xfrm>
            <a:off x="3479175" y="4608252"/>
            <a:ext cx="5562600" cy="616744"/>
          </a:xfrm>
          <a:prstGeom prst="rect">
            <a:avLst/>
          </a:prstGeom>
          <a:noFill/>
          <a:ln w="9525" algn="ctr">
            <a:noFill/>
            <a:miter lim="800000"/>
            <a:headEnd/>
            <a:tailEnd/>
          </a:ln>
        </p:spPr>
        <p:txBody>
          <a:bodyPr/>
          <a:lstStyle/>
          <a:p>
            <a:pPr marL="257175" indent="-257175" defTabSz="685800">
              <a:lnSpc>
                <a:spcPct val="120000"/>
              </a:lnSpc>
              <a:spcBef>
                <a:spcPct val="20000"/>
              </a:spcBef>
              <a:buClr>
                <a:srgbClr val="FFC000"/>
              </a:buClr>
              <a:buFont typeface="Wingdings" pitchFamily="2" charset="2"/>
              <a:buChar char="n"/>
            </a:pPr>
            <a:r>
              <a:rPr kumimoji="0" lang="en-US" altLang="zh-CN" sz="1800" dirty="0">
                <a:solidFill>
                  <a:srgbClr val="000000"/>
                </a:solidFill>
                <a:latin typeface="微软雅黑"/>
                <a:ea typeface="微软雅黑"/>
              </a:rPr>
              <a:t>1904</a:t>
            </a:r>
            <a:r>
              <a:rPr kumimoji="0" lang="zh-CN" altLang="en-US" sz="1800" dirty="0">
                <a:solidFill>
                  <a:srgbClr val="000000"/>
                </a:solidFill>
                <a:latin typeface="微软雅黑"/>
                <a:ea typeface="微软雅黑"/>
              </a:rPr>
              <a:t>年，英国人弗莱明发明真空电子二极管</a:t>
            </a:r>
          </a:p>
          <a:p>
            <a:pPr marL="257175" indent="-257175" defTabSz="685800">
              <a:lnSpc>
                <a:spcPct val="120000"/>
              </a:lnSpc>
              <a:spcBef>
                <a:spcPct val="20000"/>
              </a:spcBef>
              <a:buClr>
                <a:srgbClr val="FFC000"/>
              </a:buClr>
              <a:buFont typeface="Wingdings" pitchFamily="2" charset="2"/>
              <a:buChar char="n"/>
            </a:pPr>
            <a:r>
              <a:rPr kumimoji="0" lang="zh-CN" altLang="en-US" sz="1800" dirty="0">
                <a:solidFill>
                  <a:srgbClr val="000000"/>
                </a:solidFill>
                <a:latin typeface="微软雅黑"/>
                <a:ea typeface="微软雅黑"/>
              </a:rPr>
              <a:t>电子管的诞生，是人类电子文明的起点</a:t>
            </a:r>
          </a:p>
        </p:txBody>
      </p:sp>
      <p:pic>
        <p:nvPicPr>
          <p:cNvPr id="7" name="图片 6">
            <a:extLst>
              <a:ext uri="{FF2B5EF4-FFF2-40B4-BE49-F238E27FC236}">
                <a16:creationId xmlns:a16="http://schemas.microsoft.com/office/drawing/2014/main" id="{34681D59-ECEA-447E-9843-C57C068AF1E2}"/>
              </a:ext>
            </a:extLst>
          </p:cNvPr>
          <p:cNvPicPr>
            <a:picLocks noChangeAspect="1"/>
          </p:cNvPicPr>
          <p:nvPr/>
        </p:nvPicPr>
        <p:blipFill rotWithShape="1">
          <a:blip r:embed="rId4"/>
          <a:srcRect l="12204" t="13515" r="22467" b="15274"/>
          <a:stretch/>
        </p:blipFill>
        <p:spPr>
          <a:xfrm>
            <a:off x="501766" y="1773170"/>
            <a:ext cx="2977409" cy="3537551"/>
          </a:xfrm>
          <a:prstGeom prst="rect">
            <a:avLst/>
          </a:prstGeom>
        </p:spPr>
      </p:pic>
      <p:sp>
        <p:nvSpPr>
          <p:cNvPr id="6" name="Rectangle 9">
            <a:extLst>
              <a:ext uri="{FF2B5EF4-FFF2-40B4-BE49-F238E27FC236}">
                <a16:creationId xmlns:a16="http://schemas.microsoft.com/office/drawing/2014/main" id="{A78B403A-333E-4D22-B317-150DEBEE4B05}"/>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1132259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1906</a:t>
            </a:r>
            <a:r>
              <a:rPr lang="zh-CN" altLang="en-US" dirty="0"/>
              <a:t>年弗雷斯特发明真空电子三极管</a:t>
            </a:r>
          </a:p>
        </p:txBody>
      </p:sp>
      <p:sp>
        <p:nvSpPr>
          <p:cNvPr id="3" name="内容占位符 2"/>
          <p:cNvSpPr>
            <a:spLocks noGrp="1"/>
          </p:cNvSpPr>
          <p:nvPr>
            <p:ph idx="1"/>
          </p:nvPr>
        </p:nvSpPr>
        <p:spPr>
          <a:xfrm>
            <a:off x="365867" y="1564323"/>
            <a:ext cx="5080661" cy="2985083"/>
          </a:xfrm>
        </p:spPr>
        <p:txBody>
          <a:bodyPr>
            <a:normAutofit/>
          </a:bodyPr>
          <a:lstStyle/>
          <a:p>
            <a:pPr fontAlgn="base">
              <a:lnSpc>
                <a:spcPct val="150000"/>
              </a:lnSpc>
              <a:spcBef>
                <a:spcPct val="20000"/>
              </a:spcBef>
              <a:spcAft>
                <a:spcPct val="0"/>
              </a:spcAft>
            </a:pPr>
            <a:r>
              <a:rPr lang="en-US" altLang="zh-CN" sz="1800" dirty="0">
                <a:solidFill>
                  <a:srgbClr val="000000"/>
                </a:solidFill>
                <a:latin typeface="微软雅黑"/>
                <a:ea typeface="微软雅黑"/>
              </a:rPr>
              <a:t>1906</a:t>
            </a:r>
            <a:r>
              <a:rPr lang="zh-CN" altLang="en-US" sz="1800" dirty="0">
                <a:solidFill>
                  <a:srgbClr val="000000"/>
                </a:solidFill>
                <a:latin typeface="微软雅黑"/>
                <a:ea typeface="微软雅黑"/>
              </a:rPr>
              <a:t>年，美国人德弗雷斯特发明电子三极管。</a:t>
            </a:r>
          </a:p>
          <a:p>
            <a:pPr fontAlgn="base">
              <a:lnSpc>
                <a:spcPct val="150000"/>
              </a:lnSpc>
              <a:spcBef>
                <a:spcPct val="20000"/>
              </a:spcBef>
              <a:spcAft>
                <a:spcPct val="0"/>
              </a:spcAft>
            </a:pPr>
            <a:r>
              <a:rPr lang="zh-CN" altLang="en-US" sz="1800" dirty="0">
                <a:solidFill>
                  <a:srgbClr val="000000"/>
                </a:solidFill>
                <a:latin typeface="微软雅黑"/>
                <a:ea typeface="微软雅黑"/>
              </a:rPr>
              <a:t>在研究中发现，三极管可以通过级联使放大倍数大增。</a:t>
            </a:r>
          </a:p>
          <a:p>
            <a:pPr fontAlgn="base">
              <a:lnSpc>
                <a:spcPct val="150000"/>
              </a:lnSpc>
              <a:spcBef>
                <a:spcPct val="20000"/>
              </a:spcBef>
              <a:spcAft>
                <a:spcPct val="0"/>
              </a:spcAft>
            </a:pPr>
            <a:r>
              <a:rPr lang="zh-CN" altLang="en-US" sz="1800" dirty="0">
                <a:solidFill>
                  <a:srgbClr val="000000"/>
                </a:solidFill>
                <a:latin typeface="微软雅黑"/>
                <a:ea typeface="微软雅黑"/>
              </a:rPr>
              <a:t>这使得三极管的实用价值大大提高，从而促成了无线电通信技术的迅速发展。</a:t>
            </a:r>
          </a:p>
        </p:txBody>
      </p:sp>
      <p:pic>
        <p:nvPicPr>
          <p:cNvPr id="5" name="图片 4">
            <a:extLst>
              <a:ext uri="{FF2B5EF4-FFF2-40B4-BE49-F238E27FC236}">
                <a16:creationId xmlns:a16="http://schemas.microsoft.com/office/drawing/2014/main" id="{E9CF97A4-0C61-44FB-ABBC-4AF4FECC687E}"/>
              </a:ext>
            </a:extLst>
          </p:cNvPr>
          <p:cNvPicPr>
            <a:picLocks noChangeAspect="1"/>
          </p:cNvPicPr>
          <p:nvPr/>
        </p:nvPicPr>
        <p:blipFill>
          <a:blip r:embed="rId3"/>
          <a:stretch>
            <a:fillRect/>
          </a:stretch>
        </p:blipFill>
        <p:spPr>
          <a:xfrm>
            <a:off x="5532253" y="2085556"/>
            <a:ext cx="3166907" cy="3425741"/>
          </a:xfrm>
          <a:prstGeom prst="rect">
            <a:avLst/>
          </a:prstGeom>
        </p:spPr>
      </p:pic>
      <p:pic>
        <p:nvPicPr>
          <p:cNvPr id="13" name="Picture 2" descr="See the source image">
            <a:extLst>
              <a:ext uri="{FF2B5EF4-FFF2-40B4-BE49-F238E27FC236}">
                <a16:creationId xmlns:a16="http://schemas.microsoft.com/office/drawing/2014/main" id="{B4350177-39E1-485D-A022-9CE51A7749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6098" y="3920831"/>
            <a:ext cx="2206254" cy="1577471"/>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EB75878B-CE81-4A13-BFD4-5855735E0362}"/>
              </a:ext>
            </a:extLst>
          </p:cNvPr>
          <p:cNvPicPr>
            <a:picLocks noChangeAspect="1"/>
          </p:cNvPicPr>
          <p:nvPr/>
        </p:nvPicPr>
        <p:blipFill>
          <a:blip r:embed="rId5"/>
          <a:stretch>
            <a:fillRect/>
          </a:stretch>
        </p:blipFill>
        <p:spPr>
          <a:xfrm rot="5400000">
            <a:off x="1200119" y="3805218"/>
            <a:ext cx="1029063" cy="2383094"/>
          </a:xfrm>
          <a:prstGeom prst="rect">
            <a:avLst/>
          </a:prstGeom>
        </p:spPr>
      </p:pic>
      <p:sp>
        <p:nvSpPr>
          <p:cNvPr id="7" name="Rectangle 9">
            <a:extLst>
              <a:ext uri="{FF2B5EF4-FFF2-40B4-BE49-F238E27FC236}">
                <a16:creationId xmlns:a16="http://schemas.microsoft.com/office/drawing/2014/main" id="{D16804D9-B4CD-4463-B77E-46B724F4B3AE}"/>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249235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eaLnBrk="1" hangingPunct="1"/>
            <a:r>
              <a:rPr lang="zh-CN" altLang="en-US" dirty="0"/>
              <a:t>计算机软件系统</a:t>
            </a:r>
          </a:p>
        </p:txBody>
      </p:sp>
      <p:sp>
        <p:nvSpPr>
          <p:cNvPr id="118788" name="Rectangle 3"/>
          <p:cNvSpPr>
            <a:spLocks noGrp="1" noChangeArrowheads="1"/>
          </p:cNvSpPr>
          <p:nvPr>
            <p:ph idx="1"/>
          </p:nvPr>
        </p:nvSpPr>
        <p:spPr/>
        <p:txBody>
          <a:bodyPr>
            <a:normAutofit/>
          </a:bodyPr>
          <a:lstStyle/>
          <a:p>
            <a:pPr eaLnBrk="1" hangingPunct="1">
              <a:lnSpc>
                <a:spcPct val="130000"/>
              </a:lnSpc>
            </a:pPr>
            <a:r>
              <a:rPr lang="zh-CN" altLang="en-US" dirty="0"/>
              <a:t>计算机硬件是载体，软件是灵魂。</a:t>
            </a:r>
            <a:endParaRPr lang="en-US" altLang="zh-CN" dirty="0"/>
          </a:p>
          <a:p>
            <a:pPr lvl="1">
              <a:lnSpc>
                <a:spcPct val="130000"/>
              </a:lnSpc>
            </a:pPr>
            <a:r>
              <a:rPr lang="zh-CN" altLang="en-US" dirty="0">
                <a:sym typeface="Arial" panose="020B0604020202020204" pitchFamily="34" charset="0"/>
              </a:rPr>
              <a:t>互相依存：计算机系统必须配备完善的软件系统，软件应充分发挥硬件的功能</a:t>
            </a:r>
            <a:endParaRPr lang="en-US" altLang="zh-CN" dirty="0">
              <a:sym typeface="Arial" panose="020B0604020202020204" pitchFamily="34" charset="0"/>
            </a:endParaRPr>
          </a:p>
          <a:p>
            <a:pPr lvl="1">
              <a:lnSpc>
                <a:spcPct val="130000"/>
              </a:lnSpc>
            </a:pPr>
            <a:r>
              <a:rPr lang="zh-CN" altLang="en-US" dirty="0"/>
              <a:t>逻辑等效性：某些功能既可由硬件实现，也可由软件来实现</a:t>
            </a:r>
            <a:endParaRPr lang="en-US" altLang="zh-CN" dirty="0"/>
          </a:p>
          <a:p>
            <a:pPr lvl="1">
              <a:lnSpc>
                <a:spcPct val="130000"/>
              </a:lnSpc>
            </a:pPr>
            <a:r>
              <a:rPr lang="zh-CN" altLang="en-US" dirty="0"/>
              <a:t>协同发展：软件随硬件技术的迅速发展而发展，而软件的不断发展善又促进硬件更新</a:t>
            </a:r>
          </a:p>
          <a:p>
            <a:pPr>
              <a:lnSpc>
                <a:spcPct val="130000"/>
              </a:lnSpc>
            </a:pPr>
            <a:r>
              <a:rPr lang="zh-CN" altLang="en-US" dirty="0"/>
              <a:t>软件：一切程序的集合，可运行的思想和内容的数字化</a:t>
            </a:r>
          </a:p>
          <a:p>
            <a:pPr lvl="1">
              <a:lnSpc>
                <a:spcPct val="130000"/>
              </a:lnSpc>
            </a:pPr>
            <a:r>
              <a:rPr lang="zh-CN" altLang="en-US" dirty="0"/>
              <a:t>变现形式：程序和数据 </a:t>
            </a:r>
            <a:endParaRPr lang="en-US" altLang="zh-CN" dirty="0"/>
          </a:p>
          <a:p>
            <a:pPr lvl="1">
              <a:lnSpc>
                <a:spcPct val="130000"/>
              </a:lnSpc>
            </a:pPr>
            <a:r>
              <a:rPr lang="zh-CN" altLang="en-US" dirty="0"/>
              <a:t>系统软件、应用软件（界限）</a:t>
            </a:r>
            <a:endParaRPr lang="en-US" altLang="zh-CN" dirty="0"/>
          </a:p>
          <a:p>
            <a:pPr>
              <a:lnSpc>
                <a:spcPct val="130000"/>
              </a:lnSpc>
            </a:pPr>
            <a:r>
              <a:rPr lang="zh-CN" altLang="en-US" dirty="0"/>
              <a:t>固件（</a:t>
            </a:r>
            <a:r>
              <a:rPr lang="en-US" altLang="zh-CN" dirty="0"/>
              <a:t>Firmware</a:t>
            </a:r>
            <a:r>
              <a:rPr lang="zh-CN" altLang="en-US" dirty="0"/>
              <a:t>）</a:t>
            </a:r>
            <a:endParaRPr lang="en-US" altLang="zh-CN" dirty="0"/>
          </a:p>
          <a:p>
            <a:pPr lvl="1">
              <a:lnSpc>
                <a:spcPct val="130000"/>
              </a:lnSpc>
            </a:pPr>
            <a:r>
              <a:rPr lang="zh-CN" altLang="en-US" dirty="0"/>
              <a:t>具有软件功能，具有硬件形态的部件</a:t>
            </a:r>
            <a:endParaRPr lang="en-US" altLang="zh-CN" dirty="0"/>
          </a:p>
          <a:p>
            <a:pPr algn="r">
              <a:lnSpc>
                <a:spcPct val="130000"/>
              </a:lnSpc>
            </a:pPr>
            <a:endParaRPr lang="zh-CN" altLang="en-US" sz="1422" dirty="0">
              <a:solidFill>
                <a:schemeClr val="tx1">
                  <a:lumMod val="75000"/>
                  <a:lumOff val="25000"/>
                </a:schemeClr>
              </a:solidFill>
              <a:latin typeface="微软雅黑" panose="020B0503020204020204" charset="-122"/>
              <a:ea typeface="微软雅黑" panose="020B0503020204020204" charset="-122"/>
            </a:endParaRPr>
          </a:p>
          <a:p>
            <a:pPr lvl="1">
              <a:lnSpc>
                <a:spcPct val="130000"/>
              </a:lnSpc>
            </a:pPr>
            <a:endParaRPr lang="zh-CN" altLang="en-US" dirty="0">
              <a:solidFill>
                <a:schemeClr val="tx1">
                  <a:lumMod val="75000"/>
                  <a:lumOff val="25000"/>
                </a:schemeClr>
              </a:solidFill>
              <a:sym typeface="Arial" panose="020B0604020202020204" pitchFamily="34" charset="0"/>
            </a:endParaRPr>
          </a:p>
          <a:p>
            <a:pPr lvl="1">
              <a:lnSpc>
                <a:spcPct val="130000"/>
              </a:lnSpc>
            </a:pPr>
            <a:endParaRPr lang="en-US" altLang="zh-CN" dirty="0"/>
          </a:p>
          <a:p>
            <a:pPr eaLnBrk="1" hangingPunct="1"/>
            <a:endParaRPr lang="en-US" altLang="zh-CN" dirty="0"/>
          </a:p>
        </p:txBody>
      </p:sp>
      <p:sp>
        <p:nvSpPr>
          <p:cNvPr id="4" name="Rectangle 9">
            <a:extLst>
              <a:ext uri="{FF2B5EF4-FFF2-40B4-BE49-F238E27FC236}">
                <a16:creationId xmlns:a16="http://schemas.microsoft.com/office/drawing/2014/main" id="{DE861C90-AF13-40A2-98E0-40F2669CC342}"/>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1.1</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计算机系统的组成</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855664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艾肯的</a:t>
            </a:r>
            <a:r>
              <a:rPr lang="en-US" altLang="zh-CN" dirty="0"/>
              <a:t>MARK</a:t>
            </a:r>
            <a:r>
              <a:rPr lang="en-US" altLang="zh-CN" dirty="0">
                <a:latin typeface="Arial" charset="0"/>
              </a:rPr>
              <a:t>—</a:t>
            </a:r>
            <a:r>
              <a:rPr lang="en-US" altLang="zh-CN" dirty="0"/>
              <a:t>I</a:t>
            </a:r>
            <a:endParaRPr lang="zh-CN" altLang="en-US" dirty="0"/>
          </a:p>
        </p:txBody>
      </p:sp>
      <p:sp>
        <p:nvSpPr>
          <p:cNvPr id="3" name="内容占位符 2"/>
          <p:cNvSpPr>
            <a:spLocks noGrp="1"/>
          </p:cNvSpPr>
          <p:nvPr>
            <p:ph idx="1"/>
          </p:nvPr>
        </p:nvSpPr>
        <p:spPr>
          <a:xfrm>
            <a:off x="365866" y="1608058"/>
            <a:ext cx="4673966" cy="2925287"/>
          </a:xfrm>
        </p:spPr>
        <p:txBody>
          <a:bodyPr>
            <a:noAutofit/>
          </a:bodyPr>
          <a:lstStyle/>
          <a:p>
            <a:pPr algn="just"/>
            <a:r>
              <a:rPr lang="en-US" altLang="zh-CN" sz="1800" dirty="0"/>
              <a:t>1944</a:t>
            </a:r>
            <a:r>
              <a:rPr lang="zh-CN" altLang="en-US" sz="1800" dirty="0"/>
              <a:t>年，美国科学家艾肯在</a:t>
            </a:r>
            <a:r>
              <a:rPr lang="en-US" altLang="zh-CN" sz="1800" dirty="0"/>
              <a:t>IBM</a:t>
            </a:r>
            <a:r>
              <a:rPr lang="zh-CN" altLang="en-US" sz="1800" dirty="0"/>
              <a:t>的支持下，研制成功机电式计算机</a:t>
            </a:r>
            <a:r>
              <a:rPr lang="en-US" altLang="zh-CN" sz="1800" dirty="0"/>
              <a:t>MARK-I</a:t>
            </a:r>
            <a:r>
              <a:rPr lang="zh-CN" altLang="en-US" sz="1800" dirty="0"/>
              <a:t>。</a:t>
            </a:r>
          </a:p>
          <a:p>
            <a:pPr algn="just"/>
            <a:r>
              <a:rPr lang="zh-CN" altLang="en-US" sz="1800" dirty="0"/>
              <a:t>最早的通用型自动</a:t>
            </a:r>
            <a:r>
              <a:rPr lang="zh-CN" altLang="en-US" sz="1800" dirty="0">
                <a:solidFill>
                  <a:schemeClr val="accent2"/>
                </a:solidFill>
              </a:rPr>
              <a:t>机电式计算机</a:t>
            </a:r>
            <a:r>
              <a:rPr lang="zh-CN" altLang="en-US" sz="1800" dirty="0"/>
              <a:t>之一，</a:t>
            </a:r>
            <a:r>
              <a:rPr lang="zh-CN" altLang="en-US" sz="1800" dirty="0">
                <a:solidFill>
                  <a:schemeClr val="accent2"/>
                </a:solidFill>
              </a:rPr>
              <a:t>取消了齿轮传动</a:t>
            </a:r>
            <a:r>
              <a:rPr lang="zh-CN" altLang="en-US" sz="1800" dirty="0"/>
              <a:t>装置，以穿孔纸带传送指令。</a:t>
            </a:r>
          </a:p>
          <a:p>
            <a:pPr algn="just"/>
            <a:r>
              <a:rPr lang="zh-CN" altLang="en-US" sz="1800" dirty="0"/>
              <a:t>外壳用钢和玻璃制成，长</a:t>
            </a:r>
            <a:r>
              <a:rPr lang="en-US" altLang="zh-CN" sz="1800" dirty="0"/>
              <a:t>15</a:t>
            </a:r>
            <a:r>
              <a:rPr lang="zh-CN" altLang="en-US" sz="1800" dirty="0"/>
              <a:t>米，高</a:t>
            </a:r>
            <a:r>
              <a:rPr lang="en-US" altLang="zh-CN" sz="1800" dirty="0"/>
              <a:t>2.4</a:t>
            </a:r>
            <a:r>
              <a:rPr lang="zh-CN" altLang="en-US" sz="1800" dirty="0"/>
              <a:t>米，重</a:t>
            </a:r>
            <a:r>
              <a:rPr lang="en-US" altLang="zh-CN" sz="1800" dirty="0"/>
              <a:t>31.5</a:t>
            </a:r>
            <a:r>
              <a:rPr lang="zh-CN" altLang="en-US" sz="1800" dirty="0"/>
              <a:t>吨，</a:t>
            </a:r>
            <a:r>
              <a:rPr lang="en-US" altLang="zh-CN" sz="1800" dirty="0"/>
              <a:t>15</a:t>
            </a:r>
            <a:r>
              <a:rPr lang="zh-CN" altLang="en-US" sz="1800" dirty="0"/>
              <a:t>万个元件和</a:t>
            </a:r>
            <a:r>
              <a:rPr lang="en-US" altLang="zh-CN" sz="1800" dirty="0"/>
              <a:t>800</a:t>
            </a:r>
            <a:r>
              <a:rPr lang="zh-CN" altLang="en-US" sz="1800" dirty="0"/>
              <a:t>公里电线</a:t>
            </a:r>
            <a:endParaRPr lang="en-US" altLang="zh-CN" sz="1800" dirty="0"/>
          </a:p>
          <a:p>
            <a:pPr algn="just"/>
            <a:r>
              <a:rPr lang="zh-CN" altLang="en-US" sz="1800" dirty="0"/>
              <a:t>每分钟进行</a:t>
            </a:r>
            <a:r>
              <a:rPr lang="en-US" altLang="zh-CN" sz="1800" dirty="0"/>
              <a:t>200</a:t>
            </a:r>
            <a:r>
              <a:rPr lang="zh-CN" altLang="en-US" sz="1800" dirty="0"/>
              <a:t>次运算。</a:t>
            </a:r>
          </a:p>
          <a:p>
            <a:pPr algn="just"/>
            <a:endParaRPr lang="zh-CN" altLang="en-US"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3" y="4383606"/>
            <a:ext cx="8347433" cy="1306142"/>
          </a:xfrm>
          <a:prstGeom prst="rect">
            <a:avLst/>
          </a:prstGeom>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6177" y="3064416"/>
            <a:ext cx="1171994" cy="117487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0291" y="1663431"/>
            <a:ext cx="1349824" cy="1256669"/>
          </a:xfrm>
          <a:prstGeom prst="rect">
            <a:avLst/>
          </a:prstGeom>
          <a:noFill/>
          <a:ln w="25400">
            <a:noFill/>
            <a:miter lim="800000"/>
            <a:headEnd/>
            <a:tailEnd/>
          </a:ln>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4515" y="1634547"/>
            <a:ext cx="1663901" cy="2495072"/>
          </a:xfrm>
          <a:prstGeom prst="rect">
            <a:avLst/>
          </a:prstGeom>
        </p:spPr>
      </p:pic>
      <p:sp>
        <p:nvSpPr>
          <p:cNvPr id="9" name="Rectangle 9">
            <a:extLst>
              <a:ext uri="{FF2B5EF4-FFF2-40B4-BE49-F238E27FC236}">
                <a16:creationId xmlns:a16="http://schemas.microsoft.com/office/drawing/2014/main" id="{06C01214-2DDE-45B6-B0DB-789692DDA935}"/>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592350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阿塔纳索夫</a:t>
            </a:r>
            <a:r>
              <a:rPr lang="en-US" altLang="zh-CN" dirty="0"/>
              <a:t>ABC</a:t>
            </a:r>
            <a:r>
              <a:rPr lang="zh-CN" altLang="en-US" dirty="0"/>
              <a:t>计算机</a:t>
            </a:r>
          </a:p>
        </p:txBody>
      </p:sp>
      <p:sp>
        <p:nvSpPr>
          <p:cNvPr id="3" name="内容占位符 2"/>
          <p:cNvSpPr>
            <a:spLocks noGrp="1"/>
          </p:cNvSpPr>
          <p:nvPr>
            <p:ph idx="1"/>
          </p:nvPr>
        </p:nvSpPr>
        <p:spPr>
          <a:xfrm>
            <a:off x="365867" y="1564323"/>
            <a:ext cx="6125310" cy="4053655"/>
          </a:xfrm>
        </p:spPr>
        <p:txBody>
          <a:bodyPr>
            <a:normAutofit fontScale="70000" lnSpcReduction="20000"/>
          </a:bodyPr>
          <a:lstStyle/>
          <a:p>
            <a:pPr algn="just">
              <a:lnSpc>
                <a:spcPct val="170000"/>
              </a:lnSpc>
            </a:pPr>
            <a:r>
              <a:rPr lang="en-US" altLang="zh-CN" dirty="0"/>
              <a:t>1939</a:t>
            </a:r>
            <a:r>
              <a:rPr lang="zh-CN" altLang="en-US" dirty="0"/>
              <a:t>年，阿塔纳索夫设计并试制数字电子计算机的样机“</a:t>
            </a:r>
            <a:r>
              <a:rPr lang="en-US" altLang="zh-CN" dirty="0"/>
              <a:t>ABC</a:t>
            </a:r>
            <a:r>
              <a:rPr lang="zh-CN" altLang="en-US" dirty="0"/>
              <a:t>机”。其设计方案启发了</a:t>
            </a:r>
            <a:r>
              <a:rPr lang="en-US" altLang="zh-CN" dirty="0"/>
              <a:t>ENIAC</a:t>
            </a:r>
            <a:r>
              <a:rPr lang="zh-CN" altLang="en-US" dirty="0"/>
              <a:t>开发小组的莫克利，并直接影响到</a:t>
            </a:r>
            <a:r>
              <a:rPr lang="en-US" altLang="zh-CN" dirty="0"/>
              <a:t>ENIAC</a:t>
            </a:r>
            <a:r>
              <a:rPr lang="zh-CN" altLang="en-US" dirty="0"/>
              <a:t>的诞生。</a:t>
            </a:r>
          </a:p>
          <a:p>
            <a:pPr algn="just">
              <a:lnSpc>
                <a:spcPct val="170000"/>
              </a:lnSpc>
            </a:pPr>
            <a:r>
              <a:rPr lang="en-US" altLang="zh-CN" dirty="0"/>
              <a:t>1972</a:t>
            </a:r>
            <a:r>
              <a:rPr lang="zh-CN" altLang="en-US" dirty="0"/>
              <a:t>年美国法院判决</a:t>
            </a:r>
            <a:r>
              <a:rPr lang="en-US" altLang="zh-CN" dirty="0"/>
              <a:t>ENIAC</a:t>
            </a:r>
            <a:r>
              <a:rPr lang="zh-CN" altLang="en-US" dirty="0"/>
              <a:t>的专利权无效，阿塔纳索夫拥有作为第一个电子计算机方案提出者的优先权。</a:t>
            </a:r>
          </a:p>
          <a:p>
            <a:pPr algn="just">
              <a:lnSpc>
                <a:spcPct val="170000"/>
              </a:lnSpc>
            </a:pPr>
            <a:r>
              <a:rPr lang="zh-CN" altLang="en-US" dirty="0"/>
              <a:t>阿塔纳索夫三原则</a:t>
            </a:r>
          </a:p>
          <a:p>
            <a:pPr lvl="1" algn="just">
              <a:lnSpc>
                <a:spcPct val="170000"/>
              </a:lnSpc>
            </a:pPr>
            <a:r>
              <a:rPr lang="zh-CN" altLang="en-US" dirty="0"/>
              <a:t>采用二进制进行运算；</a:t>
            </a:r>
          </a:p>
          <a:p>
            <a:pPr lvl="1" algn="just">
              <a:lnSpc>
                <a:spcPct val="170000"/>
              </a:lnSpc>
            </a:pPr>
            <a:r>
              <a:rPr lang="zh-CN" altLang="en-US" dirty="0"/>
              <a:t>采用电子技术来实现控制和运算；</a:t>
            </a:r>
          </a:p>
          <a:p>
            <a:pPr lvl="1" algn="just">
              <a:lnSpc>
                <a:spcPct val="170000"/>
              </a:lnSpc>
            </a:pPr>
            <a:r>
              <a:rPr lang="zh-CN" altLang="en-US" dirty="0"/>
              <a:t>采用把计算功能和存储功能相分离的结构。</a:t>
            </a:r>
          </a:p>
          <a:p>
            <a:pPr algn="just"/>
            <a:endParaRPr lang="en-US" altLang="zh-CN" sz="1500" dirty="0"/>
          </a:p>
          <a:p>
            <a:pPr algn="just"/>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50177" y="1513691"/>
            <a:ext cx="1613149" cy="1699184"/>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62686" y="4258593"/>
            <a:ext cx="1171994" cy="1174874"/>
          </a:xfrm>
          <a:prstGeom prst="rect">
            <a:avLst/>
          </a:prstGeom>
        </p:spPr>
      </p:pic>
      <p:pic>
        <p:nvPicPr>
          <p:cNvPr id="6" name="内容占位符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772" y="3297172"/>
            <a:ext cx="2187231" cy="2426525"/>
          </a:xfrm>
          <a:prstGeom prst="rect">
            <a:avLst/>
          </a:prstGeom>
        </p:spPr>
      </p:pic>
      <p:sp>
        <p:nvSpPr>
          <p:cNvPr id="7" name="Rectangle 9">
            <a:extLst>
              <a:ext uri="{FF2B5EF4-FFF2-40B4-BE49-F238E27FC236}">
                <a16:creationId xmlns:a16="http://schemas.microsoft.com/office/drawing/2014/main" id="{F5C54B14-FFB8-4A99-9F3D-8DB388DB3B27}"/>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50075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世界上第一台电子数字计算机</a:t>
            </a:r>
          </a:p>
        </p:txBody>
      </p:sp>
      <p:sp>
        <p:nvSpPr>
          <p:cNvPr id="3" name="内容占位符 2"/>
          <p:cNvSpPr>
            <a:spLocks noGrp="1"/>
          </p:cNvSpPr>
          <p:nvPr>
            <p:ph idx="1"/>
          </p:nvPr>
        </p:nvSpPr>
        <p:spPr>
          <a:xfrm>
            <a:off x="365867" y="1564323"/>
            <a:ext cx="5575076" cy="4227768"/>
          </a:xfrm>
        </p:spPr>
        <p:txBody>
          <a:bodyPr>
            <a:normAutofit lnSpcReduction="10000"/>
          </a:bodyPr>
          <a:lstStyle/>
          <a:p>
            <a:pPr algn="just"/>
            <a:r>
              <a:rPr lang="en-US" altLang="zh-CN" sz="1800" dirty="0">
                <a:solidFill>
                  <a:srgbClr val="FF0000"/>
                </a:solidFill>
              </a:rPr>
              <a:t>ENIAC</a:t>
            </a:r>
            <a:r>
              <a:rPr lang="en-US" altLang="zh-CN" sz="1800" dirty="0"/>
              <a:t>(Electronic Numerical Integrator And Computer)</a:t>
            </a:r>
            <a:r>
              <a:rPr lang="zh-CN" altLang="en-US" sz="1800" dirty="0"/>
              <a:t>，</a:t>
            </a:r>
            <a:r>
              <a:rPr lang="zh-CN" altLang="en-US" sz="1800" dirty="0">
                <a:solidFill>
                  <a:srgbClr val="FF0000"/>
                </a:solidFill>
              </a:rPr>
              <a:t>美国宾夕法尼亚大学</a:t>
            </a:r>
            <a:r>
              <a:rPr lang="en-US" altLang="zh-CN" sz="1800" dirty="0"/>
              <a:t>1946</a:t>
            </a:r>
            <a:r>
              <a:rPr lang="zh-CN" altLang="en-US" sz="1800" dirty="0"/>
              <a:t>年研制成功。</a:t>
            </a:r>
          </a:p>
          <a:p>
            <a:pPr algn="just"/>
            <a:r>
              <a:rPr lang="en-US" altLang="zh-CN" sz="1800" dirty="0"/>
              <a:t>18000</a:t>
            </a:r>
            <a:r>
              <a:rPr lang="zh-CN" altLang="en-US" sz="1800" dirty="0"/>
              <a:t>多个电子管，</a:t>
            </a:r>
            <a:r>
              <a:rPr lang="en-US" altLang="zh-CN" sz="1800" dirty="0"/>
              <a:t>1500</a:t>
            </a:r>
            <a:r>
              <a:rPr lang="zh-CN" altLang="en-US" sz="1800" dirty="0"/>
              <a:t>多个继电器，耗电</a:t>
            </a:r>
            <a:r>
              <a:rPr lang="en-US" altLang="zh-CN" sz="1800" dirty="0"/>
              <a:t>150</a:t>
            </a:r>
            <a:r>
              <a:rPr lang="zh-CN" altLang="en-US" sz="1800" dirty="0"/>
              <a:t>千瓦，重</a:t>
            </a:r>
            <a:r>
              <a:rPr lang="en-US" altLang="zh-CN" sz="1800" dirty="0"/>
              <a:t>30</a:t>
            </a:r>
            <a:r>
              <a:rPr lang="zh-CN" altLang="en-US" sz="1800" dirty="0"/>
              <a:t>吨，占地</a:t>
            </a:r>
            <a:r>
              <a:rPr lang="en-US" altLang="zh-CN" sz="1800" dirty="0"/>
              <a:t>150</a:t>
            </a:r>
            <a:r>
              <a:rPr lang="zh-CN" altLang="en-US" sz="1800" dirty="0"/>
              <a:t>平方米，运算速度</a:t>
            </a:r>
            <a:r>
              <a:rPr lang="en-US" altLang="zh-CN" sz="1800" dirty="0"/>
              <a:t>5000</a:t>
            </a:r>
            <a:r>
              <a:rPr lang="zh-CN" altLang="en-US" sz="1800" dirty="0"/>
              <a:t>次</a:t>
            </a:r>
            <a:r>
              <a:rPr lang="en-US" altLang="zh-CN" sz="1800" dirty="0"/>
              <a:t>/</a:t>
            </a:r>
            <a:r>
              <a:rPr lang="zh-CN" altLang="en-US" sz="1800" dirty="0"/>
              <a:t>秒左右。</a:t>
            </a:r>
          </a:p>
          <a:p>
            <a:pPr algn="just"/>
            <a:r>
              <a:rPr lang="zh-CN" altLang="en-US" sz="1800" dirty="0"/>
              <a:t>性能低，耗费巨大，但却是科学史上的一次划时代的创新，奠定了电子计算机的基础，宣告人类进入电子计算机时代。</a:t>
            </a:r>
          </a:p>
          <a:p>
            <a:pPr algn="just"/>
            <a:r>
              <a:rPr lang="zh-CN" altLang="en-US" sz="1800" dirty="0"/>
              <a:t>开发团队</a:t>
            </a:r>
            <a:r>
              <a:rPr lang="zh-CN" altLang="en-US" sz="1800" dirty="0">
                <a:latin typeface="宋体" pitchFamily="2" charset="-122"/>
              </a:rPr>
              <a:t>“</a:t>
            </a:r>
            <a:r>
              <a:rPr lang="zh-CN" altLang="en-US" sz="1800" dirty="0">
                <a:solidFill>
                  <a:srgbClr val="FF0000"/>
                </a:solidFill>
              </a:rPr>
              <a:t>莫尔小组</a:t>
            </a:r>
            <a:r>
              <a:rPr lang="zh-CN" altLang="en-US" sz="1800" dirty="0">
                <a:latin typeface="宋体" pitchFamily="2" charset="-122"/>
              </a:rPr>
              <a:t>”</a:t>
            </a:r>
            <a:r>
              <a:rPr lang="zh-CN" altLang="en-US" sz="1800" dirty="0"/>
              <a:t>由四位科学家和工程师埃克特、莫克利、戈尔斯坦、博克斯组成，总工埃克特当时年仅</a:t>
            </a:r>
            <a:r>
              <a:rPr lang="en-US" altLang="zh-CN" sz="1800" dirty="0"/>
              <a:t>24</a:t>
            </a:r>
            <a:r>
              <a:rPr lang="zh-CN" altLang="en-US" sz="1800" dirty="0"/>
              <a:t>岁。</a:t>
            </a:r>
          </a:p>
          <a:p>
            <a:pPr algn="just"/>
            <a:endParaRPr lang="zh-CN" altLang="en-US" dirty="0"/>
          </a:p>
        </p:txBody>
      </p:sp>
      <p:pic>
        <p:nvPicPr>
          <p:cNvPr id="5" name="Picture 4" descr="eniac_today"/>
          <p:cNvPicPr>
            <a:picLocks noChangeAspect="1" noChangeArrowheads="1"/>
          </p:cNvPicPr>
          <p:nvPr/>
        </p:nvPicPr>
        <p:blipFill>
          <a:blip r:embed="rId2" cstate="print"/>
          <a:srcRect/>
          <a:stretch>
            <a:fillRect/>
          </a:stretch>
        </p:blipFill>
        <p:spPr bwMode="auto">
          <a:xfrm>
            <a:off x="6795596" y="1737766"/>
            <a:ext cx="1731932" cy="1621088"/>
          </a:xfrm>
          <a:prstGeom prst="rect">
            <a:avLst/>
          </a:prstGeom>
          <a:noFill/>
          <a:ln w="9525">
            <a:noFill/>
            <a:miter lim="800000"/>
            <a:headEnd/>
            <a:tailEnd/>
          </a:ln>
        </p:spPr>
      </p:pic>
      <p:pic>
        <p:nvPicPr>
          <p:cNvPr id="6" name="Picture 5" descr="MandE"/>
          <p:cNvPicPr>
            <a:picLocks noChangeAspect="1" noChangeArrowheads="1"/>
          </p:cNvPicPr>
          <p:nvPr/>
        </p:nvPicPr>
        <p:blipFill>
          <a:blip r:embed="rId3" cstate="print"/>
          <a:srcRect/>
          <a:stretch>
            <a:fillRect/>
          </a:stretch>
        </p:blipFill>
        <p:spPr bwMode="auto">
          <a:xfrm>
            <a:off x="6795596" y="3437690"/>
            <a:ext cx="1731932" cy="2016129"/>
          </a:xfrm>
          <a:prstGeom prst="rect">
            <a:avLst/>
          </a:prstGeom>
          <a:noFill/>
          <a:ln w="9525">
            <a:noFill/>
            <a:miter lim="800000"/>
            <a:headEnd/>
            <a:tailEnd/>
          </a:ln>
          <a:effectLst>
            <a:outerShdw dist="107763" dir="2700000" algn="ctr" rotWithShape="0">
              <a:srgbClr val="808080">
                <a:alpha val="50000"/>
              </a:srgbClr>
            </a:outerShdw>
          </a:effectLst>
        </p:spPr>
      </p:pic>
      <p:sp>
        <p:nvSpPr>
          <p:cNvPr id="7" name="Rectangle 9">
            <a:extLst>
              <a:ext uri="{FF2B5EF4-FFF2-40B4-BE49-F238E27FC236}">
                <a16:creationId xmlns:a16="http://schemas.microsoft.com/office/drawing/2014/main" id="{7A696702-8DEF-41C6-B567-19AE36286100}"/>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1804908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noFill/>
        </p:spPr>
        <p:txBody>
          <a:bodyPr/>
          <a:lstStyle/>
          <a:p>
            <a:pPr eaLnBrk="1" hangingPunct="1"/>
            <a:r>
              <a:rPr lang="en-US" altLang="zh-CN"/>
              <a:t>ENIAC</a:t>
            </a:r>
          </a:p>
        </p:txBody>
      </p:sp>
      <p:pic>
        <p:nvPicPr>
          <p:cNvPr id="50179" name="Picture 2" descr="eniac_new"/>
          <p:cNvPicPr>
            <a:picLocks noChangeAspect="1" noChangeArrowheads="1"/>
          </p:cNvPicPr>
          <p:nvPr/>
        </p:nvPicPr>
        <p:blipFill>
          <a:blip r:embed="rId3" cstate="print"/>
          <a:srcRect/>
          <a:stretch>
            <a:fillRect/>
          </a:stretch>
        </p:blipFill>
        <p:spPr bwMode="auto">
          <a:xfrm>
            <a:off x="305526" y="1859395"/>
            <a:ext cx="4266474" cy="3105545"/>
          </a:xfrm>
          <a:prstGeom prst="rect">
            <a:avLst/>
          </a:prstGeom>
          <a:noFill/>
          <a:ln w="25400" algn="ctr">
            <a:noFill/>
            <a:miter lim="800000"/>
            <a:headEnd/>
            <a:tailEnd/>
          </a:ln>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1625" y="1859394"/>
            <a:ext cx="4118759" cy="3105545"/>
          </a:xfrm>
          <a:prstGeom prst="rect">
            <a:avLst/>
          </a:prstGeom>
        </p:spPr>
      </p:pic>
      <p:sp>
        <p:nvSpPr>
          <p:cNvPr id="5" name="Rectangle 9">
            <a:extLst>
              <a:ext uri="{FF2B5EF4-FFF2-40B4-BE49-F238E27FC236}">
                <a16:creationId xmlns:a16="http://schemas.microsoft.com/office/drawing/2014/main" id="{23C92814-C1F9-4349-B80E-3156544BB5B7}"/>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1269867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5"/>
          <p:cNvSpPr>
            <a:spLocks noGrp="1" noChangeArrowheads="1"/>
          </p:cNvSpPr>
          <p:nvPr>
            <p:ph type="title"/>
          </p:nvPr>
        </p:nvSpPr>
        <p:spPr>
          <a:noFill/>
        </p:spPr>
        <p:txBody>
          <a:bodyPr/>
          <a:lstStyle/>
          <a:p>
            <a:pPr eaLnBrk="1" hangingPunct="1"/>
            <a:r>
              <a:rPr lang="en-US" altLang="zh-CN"/>
              <a:t>Vacuum tube in  ENIAC</a:t>
            </a:r>
          </a:p>
        </p:txBody>
      </p:sp>
      <p:pic>
        <p:nvPicPr>
          <p:cNvPr id="52233" name="Picture 4" descr="eniac"/>
          <p:cNvPicPr>
            <a:picLocks noChangeAspect="1" noChangeArrowheads="1"/>
          </p:cNvPicPr>
          <p:nvPr/>
        </p:nvPicPr>
        <p:blipFill>
          <a:blip r:embed="rId3" cstate="print"/>
          <a:srcRect/>
          <a:stretch>
            <a:fillRect/>
          </a:stretch>
        </p:blipFill>
        <p:spPr bwMode="auto">
          <a:xfrm>
            <a:off x="781493" y="1913104"/>
            <a:ext cx="4321431" cy="3615778"/>
          </a:xfrm>
          <a:prstGeom prst="rect">
            <a:avLst/>
          </a:prstGeom>
          <a:ln>
            <a:noFill/>
          </a:ln>
          <a:effectLst>
            <a:outerShdw blurRad="292100" dist="139700" dir="2700000" algn="tl" rotWithShape="0">
              <a:srgbClr val="333333">
                <a:alpha val="65000"/>
              </a:srgbClr>
            </a:outerShdw>
          </a:effectLst>
        </p:spPr>
      </p:pic>
      <p:pic>
        <p:nvPicPr>
          <p:cNvPr id="52231" name="Picture 8" descr="ENIAC-vec"/>
          <p:cNvPicPr>
            <a:picLocks noChangeAspect="1" noChangeArrowheads="1"/>
          </p:cNvPicPr>
          <p:nvPr/>
        </p:nvPicPr>
        <p:blipFill>
          <a:blip r:embed="rId4" cstate="print"/>
          <a:srcRect/>
          <a:stretch>
            <a:fillRect/>
          </a:stretch>
        </p:blipFill>
        <p:spPr bwMode="auto">
          <a:xfrm>
            <a:off x="5762603" y="1913103"/>
            <a:ext cx="2440572" cy="3615778"/>
          </a:xfrm>
          <a:prstGeom prst="rect">
            <a:avLst/>
          </a:prstGeom>
          <a:ln>
            <a:noFill/>
          </a:ln>
          <a:effectLst>
            <a:outerShdw blurRad="292100" dist="139700" dir="2700000" algn="tl" rotWithShape="0">
              <a:srgbClr val="333333">
                <a:alpha val="65000"/>
              </a:srgbClr>
            </a:outerShdw>
          </a:effectLst>
        </p:spPr>
      </p:pic>
      <p:sp>
        <p:nvSpPr>
          <p:cNvPr id="5" name="Rectangle 9">
            <a:extLst>
              <a:ext uri="{FF2B5EF4-FFF2-40B4-BE49-F238E27FC236}">
                <a16:creationId xmlns:a16="http://schemas.microsoft.com/office/drawing/2014/main" id="{A4501301-AD37-4AF4-BFFA-C8EAFFFFC418}"/>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79018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068" y="1878526"/>
            <a:ext cx="8013282" cy="3381152"/>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en-US" altLang="zh-CN" dirty="0"/>
              <a:t>ENIAC Programming</a:t>
            </a:r>
            <a:endParaRPr lang="zh-CN" altLang="en-US" dirty="0"/>
          </a:p>
        </p:txBody>
      </p:sp>
      <p:sp>
        <p:nvSpPr>
          <p:cNvPr id="4" name="Rectangle 9">
            <a:extLst>
              <a:ext uri="{FF2B5EF4-FFF2-40B4-BE49-F238E27FC236}">
                <a16:creationId xmlns:a16="http://schemas.microsoft.com/office/drawing/2014/main" id="{3B88AF2F-86A6-4B54-B820-B6415CA8F993}"/>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227131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ltLang="zh-CN" dirty="0"/>
              <a:t>Debug (</a:t>
            </a:r>
            <a:r>
              <a:rPr lang="zh-CN" altLang="en-US" dirty="0"/>
              <a:t>线路检查</a:t>
            </a:r>
            <a:r>
              <a:rPr lang="en-US" altLang="zh-CN" dirty="0"/>
              <a:t>)</a:t>
            </a:r>
          </a:p>
        </p:txBody>
      </p:sp>
      <p:pic>
        <p:nvPicPr>
          <p:cNvPr id="56326" name="Picture 5" descr="[Debugging on ENIAC]"/>
          <p:cNvPicPr>
            <a:picLocks noChangeAspect="1" noChangeArrowheads="1"/>
          </p:cNvPicPr>
          <p:nvPr/>
        </p:nvPicPr>
        <p:blipFill>
          <a:blip r:embed="rId3" cstate="print"/>
          <a:srcRect/>
          <a:stretch>
            <a:fillRect/>
          </a:stretch>
        </p:blipFill>
        <p:spPr bwMode="auto">
          <a:xfrm>
            <a:off x="1593598" y="1721035"/>
            <a:ext cx="5670470" cy="3825174"/>
          </a:xfrm>
          <a:prstGeom prst="rect">
            <a:avLst/>
          </a:prstGeom>
          <a:ln>
            <a:noFill/>
          </a:ln>
          <a:effectLst>
            <a:outerShdw blurRad="292100" dist="139700" dir="2700000" algn="tl" rotWithShape="0">
              <a:srgbClr val="333333">
                <a:alpha val="65000"/>
              </a:srgbClr>
            </a:outerShdw>
          </a:effectLst>
        </p:spPr>
      </p:pic>
      <p:sp>
        <p:nvSpPr>
          <p:cNvPr id="4" name="Rectangle 9">
            <a:extLst>
              <a:ext uri="{FF2B5EF4-FFF2-40B4-BE49-F238E27FC236}">
                <a16:creationId xmlns:a16="http://schemas.microsoft.com/office/drawing/2014/main" id="{5C57042D-1370-4F42-8088-80C764754905}"/>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834317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ENIAC</a:t>
            </a:r>
            <a:r>
              <a:rPr lang="zh-CN" altLang="en-US" dirty="0"/>
              <a:t>的问题</a:t>
            </a:r>
          </a:p>
        </p:txBody>
      </p:sp>
      <p:sp>
        <p:nvSpPr>
          <p:cNvPr id="3" name="内容占位符 2"/>
          <p:cNvSpPr>
            <a:spLocks noGrp="1"/>
          </p:cNvSpPr>
          <p:nvPr>
            <p:ph idx="1"/>
          </p:nvPr>
        </p:nvSpPr>
        <p:spPr/>
        <p:txBody>
          <a:bodyPr/>
          <a:lstStyle/>
          <a:p>
            <a:r>
              <a:rPr lang="zh-CN" altLang="en-US" dirty="0"/>
              <a:t>十进制计算机</a:t>
            </a:r>
          </a:p>
          <a:p>
            <a:pPr lvl="1"/>
            <a:r>
              <a:rPr lang="zh-CN" altLang="en-US" sz="1650" dirty="0">
                <a:solidFill>
                  <a:srgbClr val="FF0000"/>
                </a:solidFill>
              </a:rPr>
              <a:t>每一位数由一圈共</a:t>
            </a:r>
            <a:r>
              <a:rPr lang="en-US" altLang="zh-CN" sz="1650" dirty="0">
                <a:solidFill>
                  <a:srgbClr val="FF0000"/>
                </a:solidFill>
              </a:rPr>
              <a:t>10</a:t>
            </a:r>
            <a:r>
              <a:rPr lang="zh-CN" altLang="en-US" sz="1650" dirty="0">
                <a:solidFill>
                  <a:srgbClr val="FF0000"/>
                </a:solidFill>
              </a:rPr>
              <a:t>个真空管表示</a:t>
            </a:r>
          </a:p>
          <a:p>
            <a:r>
              <a:rPr lang="zh-CN" altLang="en-US" dirty="0"/>
              <a:t>通过开关和插拔电缆进行手动编程   </a:t>
            </a:r>
          </a:p>
          <a:p>
            <a:pPr lvl="1"/>
            <a:r>
              <a:rPr lang="zh-CN" altLang="en-US" sz="1650" dirty="0">
                <a:solidFill>
                  <a:srgbClr val="FF0000"/>
                </a:solidFill>
              </a:rPr>
              <a:t>输入程序和数据可能需要半天时间</a:t>
            </a:r>
          </a:p>
          <a:p>
            <a:r>
              <a:rPr lang="zh-CN" altLang="en-US" dirty="0"/>
              <a:t>能否将程序和数据存在存储器中？</a:t>
            </a:r>
            <a:endParaRPr lang="en-US" altLang="zh-CN" dirty="0"/>
          </a:p>
          <a:p>
            <a:pPr marL="0" indent="0">
              <a:buNone/>
            </a:pPr>
            <a:endParaRPr lang="en-US" altLang="zh-CN" dirty="0"/>
          </a:p>
          <a:p>
            <a:r>
              <a:rPr lang="en-US" altLang="zh-CN" dirty="0"/>
              <a:t>EVDVAC  </a:t>
            </a:r>
          </a:p>
          <a:p>
            <a:pPr lvl="1"/>
            <a:r>
              <a:rPr lang="en-US" altLang="zh-CN" dirty="0"/>
              <a:t>(Electronic Discrete Variable Automatic Computer)</a:t>
            </a:r>
          </a:p>
          <a:p>
            <a:endParaRPr lang="zh-CN" altLang="en-US" dirty="0"/>
          </a:p>
        </p:txBody>
      </p:sp>
      <p:pic>
        <p:nvPicPr>
          <p:cNvPr id="4" name="Picture 4" descr="2-10"/>
          <p:cNvPicPr>
            <a:picLocks noChangeAspect="1" noChangeArrowheads="1"/>
          </p:cNvPicPr>
          <p:nvPr/>
        </p:nvPicPr>
        <p:blipFill>
          <a:blip r:embed="rId2" cstate="print"/>
          <a:srcRect/>
          <a:stretch>
            <a:fillRect/>
          </a:stretch>
        </p:blipFill>
        <p:spPr bwMode="auto">
          <a:xfrm>
            <a:off x="6412168" y="1101772"/>
            <a:ext cx="2538804" cy="3136596"/>
          </a:xfrm>
          <a:prstGeom prst="rect">
            <a:avLst/>
          </a:prstGeom>
          <a:ln>
            <a:noFill/>
          </a:ln>
          <a:effectLst>
            <a:outerShdw blurRad="292100" dist="139700" dir="2700000" algn="tl" rotWithShape="0">
              <a:srgbClr val="333333">
                <a:alpha val="65000"/>
              </a:srgbClr>
            </a:outerShdw>
          </a:effectLst>
        </p:spPr>
      </p:pic>
      <p:sp>
        <p:nvSpPr>
          <p:cNvPr id="5" name="Rectangle 9">
            <a:extLst>
              <a:ext uri="{FF2B5EF4-FFF2-40B4-BE49-F238E27FC236}">
                <a16:creationId xmlns:a16="http://schemas.microsoft.com/office/drawing/2014/main" id="{51F6D211-AF42-422B-AC45-3C2F707E3653}"/>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335196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图林机</a:t>
            </a:r>
          </a:p>
        </p:txBody>
      </p:sp>
      <p:sp>
        <p:nvSpPr>
          <p:cNvPr id="3" name="内容占位符 2"/>
          <p:cNvSpPr>
            <a:spLocks noGrp="1"/>
          </p:cNvSpPr>
          <p:nvPr>
            <p:ph idx="1"/>
          </p:nvPr>
        </p:nvSpPr>
        <p:spPr>
          <a:xfrm>
            <a:off x="365867" y="1564323"/>
            <a:ext cx="5997719" cy="4227768"/>
          </a:xfrm>
        </p:spPr>
        <p:txBody>
          <a:bodyPr>
            <a:normAutofit/>
          </a:bodyPr>
          <a:lstStyle/>
          <a:p>
            <a:pPr algn="just"/>
            <a:r>
              <a:rPr lang="en-US" altLang="zh-CN" sz="1800" dirty="0"/>
              <a:t>1936</a:t>
            </a:r>
            <a:r>
              <a:rPr lang="zh-CN" altLang="en-US" sz="1800" dirty="0"/>
              <a:t>年，</a:t>
            </a:r>
            <a:r>
              <a:rPr lang="en-US" altLang="zh-CN" sz="1800" dirty="0"/>
              <a:t>24</a:t>
            </a:r>
            <a:r>
              <a:rPr lang="zh-CN" altLang="en-US" sz="1800" dirty="0"/>
              <a:t>岁的英国数学家图林发表著名论文</a:t>
            </a:r>
            <a:r>
              <a:rPr lang="en-US" altLang="zh-CN" sz="1800" dirty="0"/>
              <a:t>《</a:t>
            </a:r>
            <a:r>
              <a:rPr lang="zh-CN" altLang="en-US" sz="1800" dirty="0"/>
              <a:t>论可计算数及其在密码问题的应用</a:t>
            </a:r>
            <a:r>
              <a:rPr lang="en-US" altLang="zh-CN" sz="1800" dirty="0"/>
              <a:t>》</a:t>
            </a:r>
            <a:r>
              <a:rPr lang="zh-CN" altLang="en-US" sz="1800" dirty="0"/>
              <a:t>，提出了</a:t>
            </a:r>
            <a:r>
              <a:rPr lang="zh-CN" altLang="en-US" sz="1800" dirty="0">
                <a:latin typeface="宋体" pitchFamily="2" charset="-122"/>
              </a:rPr>
              <a:t>“</a:t>
            </a:r>
            <a:r>
              <a:rPr lang="zh-CN" altLang="en-US" sz="1800" dirty="0"/>
              <a:t>理想计算机</a:t>
            </a:r>
            <a:r>
              <a:rPr lang="zh-CN" altLang="en-US" sz="1800" dirty="0">
                <a:latin typeface="宋体" pitchFamily="2" charset="-122"/>
              </a:rPr>
              <a:t>”</a:t>
            </a:r>
            <a:r>
              <a:rPr lang="zh-CN" altLang="en-US" sz="1800" dirty="0"/>
              <a:t> </a:t>
            </a:r>
            <a:r>
              <a:rPr lang="zh-CN" altLang="en-US" sz="1800" dirty="0">
                <a:solidFill>
                  <a:srgbClr val="C00000"/>
                </a:solidFill>
                <a:latin typeface="宋体" pitchFamily="2" charset="-122"/>
              </a:rPr>
              <a:t>“</a:t>
            </a:r>
            <a:r>
              <a:rPr lang="zh-CN" altLang="en-US" sz="1800" dirty="0">
                <a:solidFill>
                  <a:srgbClr val="C00000"/>
                </a:solidFill>
              </a:rPr>
              <a:t>图林机</a:t>
            </a:r>
            <a:r>
              <a:rPr lang="zh-CN" altLang="en-US" sz="1800" dirty="0">
                <a:latin typeface="宋体" pitchFamily="2" charset="-122"/>
              </a:rPr>
              <a:t>”</a:t>
            </a:r>
            <a:endParaRPr lang="en-US" altLang="zh-CN" sz="1800" dirty="0"/>
          </a:p>
          <a:p>
            <a:pPr algn="just"/>
            <a:r>
              <a:rPr lang="zh-CN" altLang="en-US" sz="1800" dirty="0"/>
              <a:t>图林通过数学证明得出理论上存在</a:t>
            </a:r>
            <a:r>
              <a:rPr lang="zh-CN" altLang="en-US" sz="1800" dirty="0">
                <a:latin typeface="宋体" pitchFamily="2" charset="-122"/>
              </a:rPr>
              <a:t>“</a:t>
            </a:r>
            <a:r>
              <a:rPr lang="zh-CN" altLang="en-US" sz="1800" dirty="0"/>
              <a:t>通用图林机</a:t>
            </a:r>
            <a:r>
              <a:rPr lang="zh-CN" altLang="en-US" sz="1800" dirty="0">
                <a:latin typeface="宋体" pitchFamily="2" charset="-122"/>
              </a:rPr>
              <a:t>”</a:t>
            </a:r>
            <a:r>
              <a:rPr lang="zh-CN" altLang="en-US" sz="1800" dirty="0"/>
              <a:t>，这为可计算性的概念提供了严格的数学定义，图林机成为现代通用数字计算机的数学模型，它证明通用数字计算机是可以制造出来的</a:t>
            </a:r>
          </a:p>
          <a:p>
            <a:pPr algn="just"/>
            <a:r>
              <a:rPr lang="zh-CN" altLang="en-US" sz="1800" dirty="0"/>
              <a:t>现代通用数字计算机的数学模型</a:t>
            </a:r>
          </a:p>
          <a:p>
            <a:pPr algn="just"/>
            <a:r>
              <a:rPr lang="en-US" altLang="zh-CN" sz="1800" dirty="0"/>
              <a:t>1940</a:t>
            </a:r>
            <a:r>
              <a:rPr lang="zh-CN" altLang="en-US" sz="1800" dirty="0"/>
              <a:t>年著名论文</a:t>
            </a:r>
            <a:r>
              <a:rPr lang="en-US" altLang="zh-CN" sz="1800" dirty="0"/>
              <a:t>《</a:t>
            </a:r>
            <a:r>
              <a:rPr lang="zh-CN" altLang="en-US" sz="1800" dirty="0"/>
              <a:t>计算机能思考吗？</a:t>
            </a:r>
            <a:r>
              <a:rPr lang="en-US" altLang="zh-CN" sz="1800" dirty="0"/>
              <a:t>》</a:t>
            </a:r>
            <a:r>
              <a:rPr lang="zh-CN" altLang="en-US" sz="1800" dirty="0"/>
              <a:t>，对人工智能进行了探索，并设计了著名的</a:t>
            </a:r>
            <a:r>
              <a:rPr lang="zh-CN" altLang="en-US" sz="1800" dirty="0">
                <a:latin typeface="宋体" pitchFamily="2" charset="-122"/>
              </a:rPr>
              <a:t>“</a:t>
            </a:r>
            <a:r>
              <a:rPr lang="zh-CN" altLang="en-US" sz="1800" dirty="0"/>
              <a:t>图林测验</a:t>
            </a:r>
            <a:r>
              <a:rPr lang="zh-CN" altLang="en-US" sz="1800" dirty="0">
                <a:latin typeface="宋体" pitchFamily="2" charset="-122"/>
              </a:rPr>
              <a:t>”</a:t>
            </a:r>
            <a:r>
              <a:rPr lang="zh-CN" altLang="en-US" sz="1800" dirty="0"/>
              <a:t>。</a:t>
            </a:r>
            <a:endParaRPr lang="en-US" altLang="zh-CN" sz="1800" dirty="0"/>
          </a:p>
          <a:p>
            <a:pPr algn="just"/>
            <a:r>
              <a:rPr lang="en-US" altLang="zh-CN" sz="1800" dirty="0"/>
              <a:t>1954</a:t>
            </a:r>
            <a:r>
              <a:rPr lang="zh-CN" altLang="en-US" sz="1800" dirty="0"/>
              <a:t>年图林英年早逝，年仅</a:t>
            </a:r>
            <a:r>
              <a:rPr lang="en-US" altLang="zh-CN" sz="1800" dirty="0"/>
              <a:t>42</a:t>
            </a:r>
            <a:r>
              <a:rPr lang="zh-CN" altLang="en-US" sz="1800" dirty="0"/>
              <a:t>岁。</a:t>
            </a:r>
          </a:p>
        </p:txBody>
      </p:sp>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8319" y="4216330"/>
            <a:ext cx="2322258" cy="157576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0365" y="1606400"/>
            <a:ext cx="1818167" cy="2454909"/>
          </a:xfrm>
          <a:prstGeom prst="rect">
            <a:avLst/>
          </a:prstGeom>
        </p:spPr>
      </p:pic>
      <p:sp>
        <p:nvSpPr>
          <p:cNvPr id="7" name="Rectangle 9">
            <a:extLst>
              <a:ext uri="{FF2B5EF4-FFF2-40B4-BE49-F238E27FC236}">
                <a16:creationId xmlns:a16="http://schemas.microsoft.com/office/drawing/2014/main" id="{92B1181A-0AFB-48A7-8C47-D732F707E34C}"/>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952764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Turing Machine, 1936</a:t>
            </a:r>
            <a:endParaRPr lang="zh-CN" altLang="en-US" dirty="0"/>
          </a:p>
        </p:txBody>
      </p:sp>
      <p:sp>
        <p:nvSpPr>
          <p:cNvPr id="3" name="内容占位符 2"/>
          <p:cNvSpPr>
            <a:spLocks noGrp="1"/>
          </p:cNvSpPr>
          <p:nvPr>
            <p:ph idx="1"/>
          </p:nvPr>
        </p:nvSpPr>
        <p:spPr/>
        <p:txBody>
          <a:bodyPr/>
          <a:lstStyle/>
          <a:p>
            <a:pPr>
              <a:lnSpc>
                <a:spcPct val="130000"/>
              </a:lnSpc>
            </a:pPr>
            <a:r>
              <a:rPr lang="en-US" altLang="zh-CN" sz="1500" dirty="0"/>
              <a:t>An abstract model of a computing machine</a:t>
            </a:r>
          </a:p>
          <a:p>
            <a:pPr lvl="1">
              <a:lnSpc>
                <a:spcPct val="130000"/>
              </a:lnSpc>
            </a:pPr>
            <a:r>
              <a:rPr lang="en-US" altLang="zh-CN" sz="1350" dirty="0"/>
              <a:t>- a finite state machine</a:t>
            </a:r>
          </a:p>
          <a:p>
            <a:pPr lvl="1">
              <a:lnSpc>
                <a:spcPct val="130000"/>
              </a:lnSpc>
            </a:pPr>
            <a:r>
              <a:rPr lang="en-US" altLang="zh-CN" sz="1350" dirty="0"/>
              <a:t>- a read/write head</a:t>
            </a:r>
          </a:p>
          <a:p>
            <a:pPr lvl="1">
              <a:lnSpc>
                <a:spcPct val="130000"/>
              </a:lnSpc>
            </a:pPr>
            <a:r>
              <a:rPr lang="en-US" altLang="zh-CN" sz="1350" dirty="0"/>
              <a:t>- an infinite </a:t>
            </a:r>
            <a:r>
              <a:rPr lang="en-US" altLang="zh-CN" sz="1350" dirty="0" err="1"/>
              <a:t>scannable</a:t>
            </a:r>
            <a:r>
              <a:rPr lang="en-US" altLang="zh-CN" sz="1350" dirty="0"/>
              <a:t> tape of symbols (e.g., 0s and 1s)</a:t>
            </a:r>
          </a:p>
          <a:p>
            <a:pPr>
              <a:lnSpc>
                <a:spcPct val="130000"/>
              </a:lnSpc>
              <a:buFont typeface="Wingdings" pitchFamily="2" charset="2"/>
              <a:buChar char="p"/>
            </a:pPr>
            <a:r>
              <a:rPr lang="en-US" altLang="zh-CN" sz="1500" dirty="0"/>
              <a:t>Any conceivable algorithm can be reduced to a Turing machine</a:t>
            </a:r>
          </a:p>
          <a:p>
            <a:pPr>
              <a:lnSpc>
                <a:spcPct val="130000"/>
              </a:lnSpc>
              <a:buFont typeface="Wingdings" pitchFamily="2" charset="2"/>
              <a:buChar char="p"/>
            </a:pPr>
            <a:r>
              <a:rPr lang="en-US" altLang="zh-CN" sz="1500" dirty="0"/>
              <a:t>A universal machine: can emulate any conceivable computing mechanism</a:t>
            </a:r>
          </a:p>
          <a:p>
            <a:pPr>
              <a:lnSpc>
                <a:spcPct val="100000"/>
              </a:lnSpc>
            </a:pPr>
            <a:endParaRPr lang="en-US" altLang="zh-CN" sz="1275" dirty="0"/>
          </a:p>
          <a:p>
            <a:endParaRPr lang="zh-CN" altLang="en-US" dirty="0"/>
          </a:p>
        </p:txBody>
      </p:sp>
      <p:pic>
        <p:nvPicPr>
          <p:cNvPr id="4" name="Picture 5"/>
          <p:cNvPicPr>
            <a:picLocks noChangeAspect="1" noChangeArrowheads="1"/>
          </p:cNvPicPr>
          <p:nvPr/>
        </p:nvPicPr>
        <p:blipFill>
          <a:blip r:embed="rId2" cstate="print"/>
          <a:srcRect/>
          <a:stretch>
            <a:fillRect/>
          </a:stretch>
        </p:blipFill>
        <p:spPr bwMode="auto">
          <a:xfrm>
            <a:off x="1211315" y="3740717"/>
            <a:ext cx="7041251" cy="1861312"/>
          </a:xfrm>
          <a:prstGeom prst="rect">
            <a:avLst/>
          </a:prstGeom>
          <a:noFill/>
          <a:ln w="9525">
            <a:noFill/>
            <a:miter lim="800000"/>
            <a:headEnd/>
            <a:tailEnd/>
          </a:ln>
        </p:spPr>
      </p:pic>
      <p:sp>
        <p:nvSpPr>
          <p:cNvPr id="5" name="Rectangle 9">
            <a:extLst>
              <a:ext uri="{FF2B5EF4-FFF2-40B4-BE49-F238E27FC236}">
                <a16:creationId xmlns:a16="http://schemas.microsoft.com/office/drawing/2014/main" id="{42122E33-A1C1-46AE-BA26-942C9FB2F366}"/>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59755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r>
              <a:rPr lang="en-US" altLang="zh-CN" dirty="0"/>
              <a:t>1. 1. 2 </a:t>
            </a:r>
            <a:r>
              <a:rPr lang="zh-CN" altLang="en-US" dirty="0"/>
              <a:t>冯诺依曼思想</a:t>
            </a:r>
          </a:p>
        </p:txBody>
      </p:sp>
      <p:sp>
        <p:nvSpPr>
          <p:cNvPr id="111620" name="Rectangle 3"/>
          <p:cNvSpPr>
            <a:spLocks noGrp="1" noChangeArrowheads="1"/>
          </p:cNvSpPr>
          <p:nvPr>
            <p:ph idx="1"/>
          </p:nvPr>
        </p:nvSpPr>
        <p:spPr/>
        <p:txBody>
          <a:bodyPr/>
          <a:lstStyle/>
          <a:p>
            <a:pPr eaLnBrk="1" hangingPunct="1"/>
            <a:r>
              <a:rPr lang="zh-CN" altLang="en-US" dirty="0">
                <a:solidFill>
                  <a:srgbClr val="C00000"/>
                </a:solidFill>
              </a:rPr>
              <a:t>存储程序、程序控制</a:t>
            </a:r>
            <a:r>
              <a:rPr lang="zh-CN" altLang="en-US" dirty="0"/>
              <a:t>、计算机五大功能部件</a:t>
            </a:r>
          </a:p>
          <a:p>
            <a:pPr eaLnBrk="1" hangingPunct="1"/>
            <a:endParaRPr lang="en-US" altLang="zh-CN" dirty="0"/>
          </a:p>
        </p:txBody>
      </p:sp>
      <p:sp>
        <p:nvSpPr>
          <p:cNvPr id="5" name="Rectangle 17">
            <a:extLst>
              <a:ext uri="{FF2B5EF4-FFF2-40B4-BE49-F238E27FC236}">
                <a16:creationId xmlns:a16="http://schemas.microsoft.com/office/drawing/2014/main" id="{FE42E5C6-F509-4AEB-891E-B1D7C2248B37}"/>
              </a:ext>
            </a:extLst>
          </p:cNvPr>
          <p:cNvSpPr txBox="1">
            <a:spLocks noChangeArrowheads="1"/>
          </p:cNvSpPr>
          <p:nvPr/>
        </p:nvSpPr>
        <p:spPr>
          <a:xfrm>
            <a:off x="3665932" y="1714847"/>
            <a:ext cx="5208983" cy="25824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just" defTabSz="685800" fontAlgn="auto">
              <a:lnSpc>
                <a:spcPct val="150000"/>
              </a:lnSpc>
              <a:spcBef>
                <a:spcPts val="750"/>
              </a:spcBef>
              <a:spcAft>
                <a:spcPts val="0"/>
              </a:spcAft>
              <a:buClr>
                <a:srgbClr val="FFC000"/>
              </a:buClr>
              <a:buFont typeface="Wingdings" pitchFamily="2" charset="2"/>
              <a:buChar char="n"/>
            </a:pPr>
            <a:r>
              <a:rPr kumimoji="0" lang="zh-CN" altLang="en-US" sz="2400" dirty="0">
                <a:solidFill>
                  <a:srgbClr val="E7E6E6">
                    <a:lumMod val="50000"/>
                  </a:srgbClr>
                </a:solidFill>
              </a:rPr>
              <a:t>运算器完成算术运算，逻辑运算</a:t>
            </a:r>
          </a:p>
          <a:p>
            <a:pPr marL="171450" indent="-171450" algn="just" defTabSz="685800" fontAlgn="auto">
              <a:lnSpc>
                <a:spcPct val="110000"/>
              </a:lnSpc>
              <a:spcBef>
                <a:spcPts val="750"/>
              </a:spcBef>
              <a:spcAft>
                <a:spcPts val="0"/>
              </a:spcAft>
              <a:buClr>
                <a:srgbClr val="FFC000"/>
              </a:buClr>
              <a:buFont typeface="Wingdings" pitchFamily="2" charset="2"/>
              <a:buChar char="n"/>
            </a:pPr>
            <a:r>
              <a:rPr kumimoji="0" lang="zh-CN" altLang="en-US" sz="2400" dirty="0">
                <a:solidFill>
                  <a:srgbClr val="E7E6E6">
                    <a:lumMod val="50000"/>
                  </a:srgbClr>
                </a:solidFill>
              </a:rPr>
              <a:t>控制器控制指令的执行，根据指令功能给出实现指令功能所需的控制信号</a:t>
            </a:r>
          </a:p>
          <a:p>
            <a:pPr marL="171450" indent="-171450" algn="just" defTabSz="685800" fontAlgn="auto">
              <a:lnSpc>
                <a:spcPct val="110000"/>
              </a:lnSpc>
              <a:spcBef>
                <a:spcPts val="750"/>
              </a:spcBef>
              <a:spcAft>
                <a:spcPts val="0"/>
              </a:spcAft>
              <a:buClr>
                <a:srgbClr val="FFC000"/>
              </a:buClr>
              <a:buFont typeface="Wingdings" pitchFamily="2" charset="2"/>
              <a:buChar char="n"/>
            </a:pPr>
            <a:r>
              <a:rPr kumimoji="0" lang="zh-CN" altLang="en-US" sz="2400" dirty="0">
                <a:solidFill>
                  <a:srgbClr val="E7E6E6">
                    <a:lumMod val="50000"/>
                  </a:srgbClr>
                </a:solidFill>
              </a:rPr>
              <a:t>主存储器存放程序及数据</a:t>
            </a:r>
          </a:p>
          <a:p>
            <a:pPr marL="171450" indent="-171450" algn="just" defTabSz="685800" fontAlgn="auto">
              <a:lnSpc>
                <a:spcPct val="110000"/>
              </a:lnSpc>
              <a:spcBef>
                <a:spcPts val="750"/>
              </a:spcBef>
              <a:spcAft>
                <a:spcPts val="0"/>
              </a:spcAft>
              <a:buClr>
                <a:srgbClr val="FFC000"/>
              </a:buClr>
              <a:buFont typeface="Wingdings" pitchFamily="2" charset="2"/>
              <a:buChar char="n"/>
            </a:pPr>
            <a:r>
              <a:rPr kumimoji="0" lang="zh-CN" altLang="en-US" sz="2400" dirty="0">
                <a:solidFill>
                  <a:srgbClr val="E7E6E6">
                    <a:lumMod val="50000"/>
                  </a:srgbClr>
                </a:solidFill>
              </a:rPr>
              <a:t>输入设备、输出设备</a:t>
            </a:r>
            <a:endParaRPr kumimoji="0" lang="en-US" altLang="zh-CN" sz="2400" dirty="0">
              <a:solidFill>
                <a:srgbClr val="E7E6E6">
                  <a:lumMod val="50000"/>
                </a:srgbClr>
              </a:solidFill>
            </a:endParaRPr>
          </a:p>
          <a:p>
            <a:pPr marL="171450" indent="-171450" algn="just" defTabSz="685800" fontAlgn="auto">
              <a:lnSpc>
                <a:spcPct val="110000"/>
              </a:lnSpc>
              <a:spcBef>
                <a:spcPts val="750"/>
              </a:spcBef>
              <a:spcAft>
                <a:spcPts val="0"/>
              </a:spcAft>
              <a:buClr>
                <a:srgbClr val="FFC000"/>
              </a:buClr>
              <a:buFont typeface="Wingdings" pitchFamily="2" charset="2"/>
              <a:buChar char="n"/>
            </a:pPr>
            <a:r>
              <a:rPr kumimoji="0" lang="zh-CN" altLang="en-US" sz="2400" dirty="0">
                <a:solidFill>
                  <a:srgbClr val="E7E6E6">
                    <a:lumMod val="50000"/>
                  </a:srgbClr>
                </a:solidFill>
              </a:rPr>
              <a:t>总线（地址总线，数据总线，控制总线）</a:t>
            </a:r>
          </a:p>
          <a:p>
            <a:pPr marL="171450" indent="-171450" algn="just" defTabSz="685800" fontAlgn="auto">
              <a:lnSpc>
                <a:spcPct val="100000"/>
              </a:lnSpc>
              <a:spcBef>
                <a:spcPts val="750"/>
              </a:spcBef>
              <a:spcAft>
                <a:spcPts val="0"/>
              </a:spcAft>
            </a:pPr>
            <a:endParaRPr kumimoji="0" lang="en-US" altLang="zh-CN" sz="2400" dirty="0">
              <a:solidFill>
                <a:srgbClr val="E7E6E6">
                  <a:lumMod val="50000"/>
                </a:srgbClr>
              </a:solidFill>
              <a:latin typeface="华文新魏" pitchFamily="2" charset="-122"/>
            </a:endParaRPr>
          </a:p>
        </p:txBody>
      </p:sp>
      <p:grpSp>
        <p:nvGrpSpPr>
          <p:cNvPr id="6" name="Group 2">
            <a:extLst>
              <a:ext uri="{FF2B5EF4-FFF2-40B4-BE49-F238E27FC236}">
                <a16:creationId xmlns:a16="http://schemas.microsoft.com/office/drawing/2014/main" id="{1FCFC4CF-A8E1-4E6F-AAF3-6000BA345B24}"/>
              </a:ext>
            </a:extLst>
          </p:cNvPr>
          <p:cNvGrpSpPr>
            <a:grpSpLocks/>
          </p:cNvGrpSpPr>
          <p:nvPr/>
        </p:nvGrpSpPr>
        <p:grpSpPr bwMode="auto">
          <a:xfrm>
            <a:off x="1166574" y="4149080"/>
            <a:ext cx="2228850" cy="1143000"/>
            <a:chOff x="1056" y="2736"/>
            <a:chExt cx="1872" cy="960"/>
          </a:xfrm>
        </p:grpSpPr>
        <p:sp>
          <p:nvSpPr>
            <p:cNvPr id="7" name="Rectangle 3">
              <a:extLst>
                <a:ext uri="{FF2B5EF4-FFF2-40B4-BE49-F238E27FC236}">
                  <a16:creationId xmlns:a16="http://schemas.microsoft.com/office/drawing/2014/main" id="{339FAF75-686B-46E3-974E-C1FA8160565D}"/>
                </a:ext>
              </a:extLst>
            </p:cNvPr>
            <p:cNvSpPr>
              <a:spLocks noChangeArrowheads="1"/>
            </p:cNvSpPr>
            <p:nvPr/>
          </p:nvSpPr>
          <p:spPr bwMode="auto">
            <a:xfrm>
              <a:off x="1056" y="2736"/>
              <a:ext cx="1872" cy="960"/>
            </a:xfrm>
            <a:prstGeom prst="rect">
              <a:avLst/>
            </a:prstGeom>
            <a:solidFill>
              <a:srgbClr val="969696"/>
            </a:solidFill>
            <a:ln w="9525">
              <a:noFill/>
              <a:miter lim="800000"/>
              <a:headEnd/>
              <a:tailEnd/>
            </a:ln>
          </p:spPr>
          <p:txBody>
            <a:bodyPr wrap="none" anchor="ctr"/>
            <a:lstStyle/>
            <a:p>
              <a:pPr algn="r" defTabSz="685800"/>
              <a:endParaRPr kumimoji="0" lang="zh-CN" altLang="en-US" sz="1350" i="1">
                <a:solidFill>
                  <a:srgbClr val="000000"/>
                </a:solidFill>
                <a:latin typeface="微软雅黑" panose="020B0503020204020204" pitchFamily="34" charset="-122"/>
                <a:ea typeface="微软雅黑" panose="020B0503020204020204" pitchFamily="34" charset="-122"/>
              </a:endParaRPr>
            </a:p>
          </p:txBody>
        </p:sp>
        <p:sp>
          <p:nvSpPr>
            <p:cNvPr id="8" name="Text Box 4">
              <a:extLst>
                <a:ext uri="{FF2B5EF4-FFF2-40B4-BE49-F238E27FC236}">
                  <a16:creationId xmlns:a16="http://schemas.microsoft.com/office/drawing/2014/main" id="{9561B225-BE24-4575-A519-7F7ED6077C42}"/>
                </a:ext>
              </a:extLst>
            </p:cNvPr>
            <p:cNvSpPr txBox="1">
              <a:spLocks noChangeArrowheads="1"/>
            </p:cNvSpPr>
            <p:nvPr/>
          </p:nvSpPr>
          <p:spPr bwMode="auto">
            <a:xfrm>
              <a:off x="2406" y="2754"/>
              <a:ext cx="330" cy="907"/>
            </a:xfrm>
            <a:prstGeom prst="rect">
              <a:avLst/>
            </a:prstGeom>
            <a:noFill/>
            <a:ln w="9525" algn="ctr">
              <a:noFill/>
              <a:prstDash val="sysDot"/>
              <a:miter lim="800000"/>
              <a:headEnd/>
              <a:tailEnd/>
            </a:ln>
          </p:spPr>
          <p:txBody>
            <a:bodyPr vert="eaVert" wrap="square">
              <a:spAutoFit/>
            </a:bodyPr>
            <a:lstStyle/>
            <a:p>
              <a:pPr algn="ctr" defTabSz="685800"/>
              <a:r>
                <a:rPr kumimoji="0" lang="zh-CN" altLang="en-US" sz="1350"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9" name="Group 5">
            <a:extLst>
              <a:ext uri="{FF2B5EF4-FFF2-40B4-BE49-F238E27FC236}">
                <a16:creationId xmlns:a16="http://schemas.microsoft.com/office/drawing/2014/main" id="{00D3921F-35BB-4B71-961B-41ACCF809D18}"/>
              </a:ext>
            </a:extLst>
          </p:cNvPr>
          <p:cNvGrpSpPr>
            <a:grpSpLocks/>
          </p:cNvGrpSpPr>
          <p:nvPr/>
        </p:nvGrpSpPr>
        <p:grpSpPr bwMode="auto">
          <a:xfrm>
            <a:off x="1166574" y="2320280"/>
            <a:ext cx="2228850" cy="1771650"/>
            <a:chOff x="1056" y="1200"/>
            <a:chExt cx="1872" cy="1488"/>
          </a:xfrm>
        </p:grpSpPr>
        <p:sp>
          <p:nvSpPr>
            <p:cNvPr id="10" name="Rectangle 6">
              <a:extLst>
                <a:ext uri="{FF2B5EF4-FFF2-40B4-BE49-F238E27FC236}">
                  <a16:creationId xmlns:a16="http://schemas.microsoft.com/office/drawing/2014/main" id="{AED63C87-3B16-4A09-A6B9-E513F5FDB60D}"/>
                </a:ext>
              </a:extLst>
            </p:cNvPr>
            <p:cNvSpPr>
              <a:spLocks noChangeArrowheads="1"/>
            </p:cNvSpPr>
            <p:nvPr/>
          </p:nvSpPr>
          <p:spPr bwMode="auto">
            <a:xfrm>
              <a:off x="1056" y="1200"/>
              <a:ext cx="1872" cy="1488"/>
            </a:xfrm>
            <a:prstGeom prst="rect">
              <a:avLst/>
            </a:prstGeom>
            <a:solidFill>
              <a:srgbClr val="969696"/>
            </a:solidFill>
            <a:ln w="9525">
              <a:noFill/>
              <a:miter lim="800000"/>
              <a:headEnd/>
              <a:tailEnd/>
            </a:ln>
          </p:spPr>
          <p:txBody>
            <a:bodyPr wrap="none" anchor="ctr"/>
            <a:lstStyle/>
            <a:p>
              <a:pPr algn="r" defTabSz="685800"/>
              <a:endParaRPr kumimoji="0" lang="zh-CN" altLang="en-US" sz="1350" i="1">
                <a:solidFill>
                  <a:srgbClr val="000000"/>
                </a:solidFill>
                <a:latin typeface="微软雅黑" panose="020B0503020204020204" pitchFamily="34" charset="-122"/>
                <a:ea typeface="微软雅黑" panose="020B0503020204020204" pitchFamily="34" charset="-122"/>
              </a:endParaRPr>
            </a:p>
          </p:txBody>
        </p:sp>
        <p:sp>
          <p:nvSpPr>
            <p:cNvPr id="11" name="Text Box 7">
              <a:extLst>
                <a:ext uri="{FF2B5EF4-FFF2-40B4-BE49-F238E27FC236}">
                  <a16:creationId xmlns:a16="http://schemas.microsoft.com/office/drawing/2014/main" id="{27B8F3AB-8571-406C-8714-DA6EA584A370}"/>
                </a:ext>
              </a:extLst>
            </p:cNvPr>
            <p:cNvSpPr txBox="1">
              <a:spLocks noChangeArrowheads="1"/>
            </p:cNvSpPr>
            <p:nvPr/>
          </p:nvSpPr>
          <p:spPr bwMode="auto">
            <a:xfrm>
              <a:off x="2256" y="2352"/>
              <a:ext cx="576" cy="252"/>
            </a:xfrm>
            <a:prstGeom prst="rect">
              <a:avLst/>
            </a:prstGeom>
            <a:noFill/>
            <a:ln w="9525" algn="ctr">
              <a:noFill/>
              <a:prstDash val="sysDot"/>
              <a:miter lim="800000"/>
              <a:headEnd/>
              <a:tailEnd/>
            </a:ln>
          </p:spPr>
          <p:txBody>
            <a:bodyPr>
              <a:spAutoFit/>
            </a:bodyPr>
            <a:lstStyle/>
            <a:p>
              <a:pPr algn="r" defTabSz="685800"/>
              <a:r>
                <a:rPr kumimoji="0" lang="en-US" altLang="zh-CN" sz="1350" dirty="0">
                  <a:solidFill>
                    <a:srgbClr val="FF0000"/>
                  </a:solidFill>
                  <a:latin typeface="微软雅黑" panose="020B0503020204020204" pitchFamily="34" charset="-122"/>
                  <a:ea typeface="微软雅黑" panose="020B0503020204020204" pitchFamily="34" charset="-122"/>
                </a:rPr>
                <a:t>HOST</a:t>
              </a:r>
            </a:p>
          </p:txBody>
        </p:sp>
      </p:grpSp>
      <p:sp>
        <p:nvSpPr>
          <p:cNvPr id="12" name="AutoShape 8">
            <a:extLst>
              <a:ext uri="{FF2B5EF4-FFF2-40B4-BE49-F238E27FC236}">
                <a16:creationId xmlns:a16="http://schemas.microsoft.com/office/drawing/2014/main" id="{CD20AE94-BF59-4E63-A8ED-B206BCB8AB5D}"/>
              </a:ext>
            </a:extLst>
          </p:cNvPr>
          <p:cNvSpPr>
            <a:spLocks noChangeArrowheads="1"/>
          </p:cNvSpPr>
          <p:nvPr/>
        </p:nvSpPr>
        <p:spPr bwMode="auto">
          <a:xfrm>
            <a:off x="1509474" y="3577580"/>
            <a:ext cx="914400" cy="400050"/>
          </a:xfrm>
          <a:prstGeom prst="roundRect">
            <a:avLst>
              <a:gd name="adj" fmla="val 16667"/>
            </a:avLst>
          </a:prstGeom>
          <a:solidFill>
            <a:srgbClr val="00FFFF"/>
          </a:solidFill>
          <a:ln w="9525">
            <a:noFill/>
            <a:round/>
            <a:headEnd/>
            <a:tailEnd/>
          </a:ln>
        </p:spPr>
        <p:txBody>
          <a:bodyPr wrap="none" anchor="ctr"/>
          <a:lstStyle/>
          <a:p>
            <a:pPr algn="ctr" defTabSz="685800"/>
            <a:r>
              <a:rPr kumimoji="0" lang="zh-CN" altLang="en-US" sz="1350" dirty="0">
                <a:solidFill>
                  <a:srgbClr val="000000"/>
                </a:solidFill>
                <a:latin typeface="微软雅黑" panose="020B0503020204020204" pitchFamily="34" charset="-122"/>
                <a:ea typeface="微软雅黑" panose="020B0503020204020204" pitchFamily="34" charset="-122"/>
              </a:rPr>
              <a:t>存储器</a:t>
            </a:r>
          </a:p>
        </p:txBody>
      </p:sp>
      <p:sp>
        <p:nvSpPr>
          <p:cNvPr id="13" name="AutoShape 9">
            <a:extLst>
              <a:ext uri="{FF2B5EF4-FFF2-40B4-BE49-F238E27FC236}">
                <a16:creationId xmlns:a16="http://schemas.microsoft.com/office/drawing/2014/main" id="{2865A1F3-CADB-4E2F-A1C3-FACE7B114C7B}"/>
              </a:ext>
            </a:extLst>
          </p:cNvPr>
          <p:cNvSpPr>
            <a:spLocks noChangeArrowheads="1"/>
          </p:cNvSpPr>
          <p:nvPr/>
        </p:nvSpPr>
        <p:spPr bwMode="auto">
          <a:xfrm>
            <a:off x="1509474" y="4263380"/>
            <a:ext cx="914400" cy="400050"/>
          </a:xfrm>
          <a:prstGeom prst="roundRect">
            <a:avLst>
              <a:gd name="adj" fmla="val 16667"/>
            </a:avLst>
          </a:prstGeom>
          <a:solidFill>
            <a:srgbClr val="CC99FF"/>
          </a:solidFill>
          <a:ln w="9525">
            <a:noFill/>
            <a:round/>
            <a:headEnd/>
            <a:tailEnd/>
          </a:ln>
        </p:spPr>
        <p:txBody>
          <a:bodyPr wrap="none" anchor="ctr"/>
          <a:lstStyle/>
          <a:p>
            <a:pPr algn="ctr" defTabSz="685800"/>
            <a:r>
              <a:rPr kumimoji="0" lang="zh-CN" altLang="en-US" sz="1350" dirty="0">
                <a:solidFill>
                  <a:srgbClr val="000000"/>
                </a:solidFill>
                <a:latin typeface="微软雅黑" panose="020B0503020204020204" pitchFamily="34" charset="-122"/>
                <a:ea typeface="微软雅黑" panose="020B0503020204020204" pitchFamily="34" charset="-122"/>
              </a:rPr>
              <a:t>输入设备</a:t>
            </a:r>
          </a:p>
        </p:txBody>
      </p:sp>
      <p:sp>
        <p:nvSpPr>
          <p:cNvPr id="14" name="AutoShape 10">
            <a:extLst>
              <a:ext uri="{FF2B5EF4-FFF2-40B4-BE49-F238E27FC236}">
                <a16:creationId xmlns:a16="http://schemas.microsoft.com/office/drawing/2014/main" id="{3A7F824C-9AC9-43E4-A19F-FADFA69CADA6}"/>
              </a:ext>
            </a:extLst>
          </p:cNvPr>
          <p:cNvSpPr>
            <a:spLocks noChangeArrowheads="1"/>
          </p:cNvSpPr>
          <p:nvPr/>
        </p:nvSpPr>
        <p:spPr bwMode="auto">
          <a:xfrm>
            <a:off x="1509474" y="4720580"/>
            <a:ext cx="914400" cy="400050"/>
          </a:xfrm>
          <a:prstGeom prst="roundRect">
            <a:avLst>
              <a:gd name="adj" fmla="val 16667"/>
            </a:avLst>
          </a:prstGeom>
          <a:solidFill>
            <a:srgbClr val="CC99FF"/>
          </a:solidFill>
          <a:ln w="9525">
            <a:noFill/>
            <a:round/>
            <a:headEnd/>
            <a:tailEnd/>
          </a:ln>
        </p:spPr>
        <p:txBody>
          <a:bodyPr wrap="none" anchor="ctr"/>
          <a:lstStyle/>
          <a:p>
            <a:pPr algn="ctr" defTabSz="685800"/>
            <a:r>
              <a:rPr kumimoji="0" lang="zh-CN" altLang="en-US" sz="1350" dirty="0">
                <a:solidFill>
                  <a:srgbClr val="000000"/>
                </a:solidFill>
                <a:latin typeface="微软雅黑" panose="020B0503020204020204" pitchFamily="34" charset="-122"/>
                <a:ea typeface="微软雅黑" panose="020B0503020204020204" pitchFamily="34" charset="-122"/>
              </a:rPr>
              <a:t>输出设备</a:t>
            </a:r>
          </a:p>
        </p:txBody>
      </p:sp>
      <p:grpSp>
        <p:nvGrpSpPr>
          <p:cNvPr id="15" name="Group 11">
            <a:extLst>
              <a:ext uri="{FF2B5EF4-FFF2-40B4-BE49-F238E27FC236}">
                <a16:creationId xmlns:a16="http://schemas.microsoft.com/office/drawing/2014/main" id="{F4059C09-6AB4-4264-A19A-AE7CB2FDEF09}"/>
              </a:ext>
            </a:extLst>
          </p:cNvPr>
          <p:cNvGrpSpPr>
            <a:grpSpLocks/>
          </p:cNvGrpSpPr>
          <p:nvPr/>
        </p:nvGrpSpPr>
        <p:grpSpPr bwMode="auto">
          <a:xfrm>
            <a:off x="1280874" y="2434580"/>
            <a:ext cx="1771650" cy="1028700"/>
            <a:chOff x="1152" y="1296"/>
            <a:chExt cx="1488" cy="864"/>
          </a:xfrm>
        </p:grpSpPr>
        <p:sp>
          <p:nvSpPr>
            <p:cNvPr id="16" name="Rectangle 12">
              <a:extLst>
                <a:ext uri="{FF2B5EF4-FFF2-40B4-BE49-F238E27FC236}">
                  <a16:creationId xmlns:a16="http://schemas.microsoft.com/office/drawing/2014/main" id="{0D4EFF7A-B444-4A47-882E-CDED451B2947}"/>
                </a:ext>
              </a:extLst>
            </p:cNvPr>
            <p:cNvSpPr>
              <a:spLocks noChangeArrowheads="1"/>
            </p:cNvSpPr>
            <p:nvPr/>
          </p:nvSpPr>
          <p:spPr bwMode="auto">
            <a:xfrm>
              <a:off x="1152" y="1296"/>
              <a:ext cx="1488" cy="864"/>
            </a:xfrm>
            <a:prstGeom prst="rect">
              <a:avLst/>
            </a:prstGeom>
            <a:solidFill>
              <a:srgbClr val="99CCFF"/>
            </a:solidFill>
            <a:ln w="9525">
              <a:noFill/>
              <a:miter lim="800000"/>
              <a:headEnd/>
              <a:tailEnd/>
            </a:ln>
          </p:spPr>
          <p:txBody>
            <a:bodyPr wrap="none" anchor="ctr"/>
            <a:lstStyle/>
            <a:p>
              <a:pPr algn="r" defTabSz="685800"/>
              <a:endParaRPr kumimoji="0" lang="zh-CN" altLang="en-US" sz="1350" i="1">
                <a:solidFill>
                  <a:srgbClr val="000000"/>
                </a:solidFill>
                <a:latin typeface="微软雅黑" panose="020B0503020204020204" pitchFamily="34" charset="-122"/>
                <a:ea typeface="微软雅黑" panose="020B0503020204020204" pitchFamily="34" charset="-122"/>
              </a:endParaRPr>
            </a:p>
          </p:txBody>
        </p:sp>
        <p:sp>
          <p:nvSpPr>
            <p:cNvPr id="17" name="Text Box 13">
              <a:extLst>
                <a:ext uri="{FF2B5EF4-FFF2-40B4-BE49-F238E27FC236}">
                  <a16:creationId xmlns:a16="http://schemas.microsoft.com/office/drawing/2014/main" id="{61A80F2C-A316-4E4C-A4E5-DAD5B2724FE6}"/>
                </a:ext>
              </a:extLst>
            </p:cNvPr>
            <p:cNvSpPr txBox="1">
              <a:spLocks noChangeArrowheads="1"/>
            </p:cNvSpPr>
            <p:nvPr/>
          </p:nvSpPr>
          <p:spPr bwMode="auto">
            <a:xfrm>
              <a:off x="2160" y="1680"/>
              <a:ext cx="409" cy="427"/>
            </a:xfrm>
            <a:prstGeom prst="rect">
              <a:avLst/>
            </a:prstGeom>
            <a:noFill/>
            <a:ln w="9525" algn="ctr">
              <a:noFill/>
              <a:prstDash val="sysDot"/>
              <a:miter lim="800000"/>
              <a:headEnd/>
              <a:tailEnd/>
            </a:ln>
          </p:spPr>
          <p:txBody>
            <a:bodyPr>
              <a:spAutoFit/>
            </a:bodyPr>
            <a:lstStyle/>
            <a:p>
              <a:pPr algn="r" defTabSz="685800"/>
              <a:r>
                <a:rPr kumimoji="0" lang="en-US" altLang="zh-CN" sz="1350" dirty="0">
                  <a:solidFill>
                    <a:srgbClr val="FF0000"/>
                  </a:solidFill>
                  <a:latin typeface="微软雅黑" panose="020B0503020204020204" pitchFamily="34" charset="-122"/>
                  <a:ea typeface="微软雅黑" panose="020B0503020204020204" pitchFamily="34" charset="-122"/>
                </a:rPr>
                <a:t>CPU</a:t>
              </a:r>
            </a:p>
          </p:txBody>
        </p:sp>
      </p:grpSp>
      <p:sp>
        <p:nvSpPr>
          <p:cNvPr id="18" name="AutoShape 14">
            <a:extLst>
              <a:ext uri="{FF2B5EF4-FFF2-40B4-BE49-F238E27FC236}">
                <a16:creationId xmlns:a16="http://schemas.microsoft.com/office/drawing/2014/main" id="{E03747A0-515E-4745-A5DD-F8E711D62454}"/>
              </a:ext>
            </a:extLst>
          </p:cNvPr>
          <p:cNvSpPr>
            <a:spLocks noChangeArrowheads="1"/>
          </p:cNvSpPr>
          <p:nvPr/>
        </p:nvSpPr>
        <p:spPr bwMode="auto">
          <a:xfrm>
            <a:off x="1509474" y="2548880"/>
            <a:ext cx="914400" cy="400050"/>
          </a:xfrm>
          <a:prstGeom prst="roundRect">
            <a:avLst>
              <a:gd name="adj" fmla="val 16667"/>
            </a:avLst>
          </a:prstGeom>
          <a:solidFill>
            <a:srgbClr val="99CC00"/>
          </a:solidFill>
          <a:ln w="9525">
            <a:noFill/>
            <a:round/>
            <a:headEnd/>
            <a:tailEnd/>
          </a:ln>
        </p:spPr>
        <p:txBody>
          <a:bodyPr wrap="none" anchor="ctr"/>
          <a:lstStyle/>
          <a:p>
            <a:pPr algn="ctr" defTabSz="685800"/>
            <a:r>
              <a:rPr kumimoji="0" lang="zh-CN" altLang="en-US" sz="1350" dirty="0">
                <a:solidFill>
                  <a:srgbClr val="000000"/>
                </a:solidFill>
                <a:latin typeface="微软雅黑" panose="020B0503020204020204" pitchFamily="34" charset="-122"/>
                <a:ea typeface="微软雅黑" panose="020B0503020204020204" pitchFamily="34" charset="-122"/>
              </a:rPr>
              <a:t>运算器</a:t>
            </a:r>
          </a:p>
        </p:txBody>
      </p:sp>
      <p:sp>
        <p:nvSpPr>
          <p:cNvPr id="19" name="AutoShape 15">
            <a:extLst>
              <a:ext uri="{FF2B5EF4-FFF2-40B4-BE49-F238E27FC236}">
                <a16:creationId xmlns:a16="http://schemas.microsoft.com/office/drawing/2014/main" id="{6404DEED-3A30-4DD0-906E-A1F9CAD45BE5}"/>
              </a:ext>
            </a:extLst>
          </p:cNvPr>
          <p:cNvSpPr>
            <a:spLocks noChangeArrowheads="1"/>
          </p:cNvSpPr>
          <p:nvPr/>
        </p:nvSpPr>
        <p:spPr bwMode="auto">
          <a:xfrm>
            <a:off x="1509474" y="3006080"/>
            <a:ext cx="914400" cy="400050"/>
          </a:xfrm>
          <a:prstGeom prst="roundRect">
            <a:avLst>
              <a:gd name="adj" fmla="val 16667"/>
            </a:avLst>
          </a:prstGeom>
          <a:solidFill>
            <a:srgbClr val="FF6600"/>
          </a:solidFill>
          <a:ln w="9525">
            <a:noFill/>
            <a:round/>
            <a:headEnd/>
            <a:tailEnd/>
          </a:ln>
        </p:spPr>
        <p:txBody>
          <a:bodyPr wrap="none" anchor="ctr"/>
          <a:lstStyle/>
          <a:p>
            <a:pPr algn="ctr" defTabSz="685800"/>
            <a:r>
              <a:rPr kumimoji="0" lang="zh-CN" altLang="en-US" sz="1350" dirty="0">
                <a:solidFill>
                  <a:srgbClr val="000000"/>
                </a:solidFill>
                <a:latin typeface="微软雅黑" panose="020B0503020204020204" pitchFamily="34" charset="-122"/>
                <a:ea typeface="微软雅黑" panose="020B0503020204020204" pitchFamily="34" charset="-122"/>
              </a:rPr>
              <a:t>控制器</a:t>
            </a:r>
          </a:p>
        </p:txBody>
      </p:sp>
      <p:grpSp>
        <p:nvGrpSpPr>
          <p:cNvPr id="20" name="Group 18">
            <a:extLst>
              <a:ext uri="{FF2B5EF4-FFF2-40B4-BE49-F238E27FC236}">
                <a16:creationId xmlns:a16="http://schemas.microsoft.com/office/drawing/2014/main" id="{8B13A104-0656-4777-BD6F-6400B9E7FC5F}"/>
              </a:ext>
            </a:extLst>
          </p:cNvPr>
          <p:cNvGrpSpPr>
            <a:grpSpLocks/>
          </p:cNvGrpSpPr>
          <p:nvPr/>
        </p:nvGrpSpPr>
        <p:grpSpPr bwMode="auto">
          <a:xfrm>
            <a:off x="366475" y="2263130"/>
            <a:ext cx="1141810" cy="3086100"/>
            <a:chOff x="384" y="1152"/>
            <a:chExt cx="959" cy="2592"/>
          </a:xfrm>
        </p:grpSpPr>
        <p:grpSp>
          <p:nvGrpSpPr>
            <p:cNvPr id="21" name="Group 19">
              <a:extLst>
                <a:ext uri="{FF2B5EF4-FFF2-40B4-BE49-F238E27FC236}">
                  <a16:creationId xmlns:a16="http://schemas.microsoft.com/office/drawing/2014/main" id="{72254987-C74D-4B44-B05D-A19EB3E573AF}"/>
                </a:ext>
              </a:extLst>
            </p:cNvPr>
            <p:cNvGrpSpPr>
              <a:grpSpLocks/>
            </p:cNvGrpSpPr>
            <p:nvPr/>
          </p:nvGrpSpPr>
          <p:grpSpPr bwMode="auto">
            <a:xfrm>
              <a:off x="384" y="1152"/>
              <a:ext cx="959" cy="2592"/>
              <a:chOff x="384" y="1152"/>
              <a:chExt cx="959" cy="2592"/>
            </a:xfrm>
          </p:grpSpPr>
          <p:sp>
            <p:nvSpPr>
              <p:cNvPr id="23" name="AutoShape 20">
                <a:extLst>
                  <a:ext uri="{FF2B5EF4-FFF2-40B4-BE49-F238E27FC236}">
                    <a16:creationId xmlns:a16="http://schemas.microsoft.com/office/drawing/2014/main" id="{31DE2144-7BE2-4380-A9D5-3F97C15C4050}"/>
                  </a:ext>
                </a:extLst>
              </p:cNvPr>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headEnd/>
                <a:tailEnd/>
              </a:ln>
            </p:spPr>
            <p:txBody>
              <a:bodyPr vert="eaVert" wrap="none" anchor="ctr"/>
              <a:lstStyle/>
              <a:p>
                <a:pPr algn="r" defTabSz="685800"/>
                <a:endParaRPr kumimoji="0" lang="zh-CN" altLang="en-US" sz="1350" i="1">
                  <a:solidFill>
                    <a:srgbClr val="000000"/>
                  </a:solidFill>
                  <a:latin typeface="微软雅黑" panose="020B0503020204020204" pitchFamily="34" charset="-122"/>
                  <a:ea typeface="微软雅黑" panose="020B0503020204020204" pitchFamily="34" charset="-122"/>
                </a:endParaRPr>
              </a:p>
            </p:txBody>
          </p:sp>
          <p:sp>
            <p:nvSpPr>
              <p:cNvPr id="24" name="AutoShape 21">
                <a:extLst>
                  <a:ext uri="{FF2B5EF4-FFF2-40B4-BE49-F238E27FC236}">
                    <a16:creationId xmlns:a16="http://schemas.microsoft.com/office/drawing/2014/main" id="{AA8FD24D-B34A-499B-AAE2-EFBE1AA8474A}"/>
                  </a:ext>
                </a:extLst>
              </p:cNvPr>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pPr algn="r" defTabSz="685800"/>
                <a:endParaRPr kumimoji="0" lang="zh-CN" altLang="en-US" sz="1350" i="1">
                  <a:solidFill>
                    <a:srgbClr val="000000"/>
                  </a:solidFill>
                  <a:latin typeface="微软雅黑" panose="020B0503020204020204" pitchFamily="34" charset="-122"/>
                  <a:ea typeface="微软雅黑" panose="020B0503020204020204" pitchFamily="34" charset="-122"/>
                </a:endParaRPr>
              </a:p>
            </p:txBody>
          </p:sp>
          <p:sp>
            <p:nvSpPr>
              <p:cNvPr id="25" name="AutoShape 22">
                <a:extLst>
                  <a:ext uri="{FF2B5EF4-FFF2-40B4-BE49-F238E27FC236}">
                    <a16:creationId xmlns:a16="http://schemas.microsoft.com/office/drawing/2014/main" id="{B7763FFA-939B-4C8E-A5F0-DD3364132D4C}"/>
                  </a:ext>
                </a:extLst>
              </p:cNvPr>
              <p:cNvSpPr>
                <a:spLocks noChangeArrowheads="1"/>
              </p:cNvSpPr>
              <p:nvPr/>
            </p:nvSpPr>
            <p:spPr bwMode="auto">
              <a:xfrm>
                <a:off x="527" y="2376"/>
                <a:ext cx="816" cy="96"/>
              </a:xfrm>
              <a:prstGeom prst="leftRightArrow">
                <a:avLst>
                  <a:gd name="adj1" fmla="val 50000"/>
                  <a:gd name="adj2" fmla="val 180000"/>
                </a:avLst>
              </a:prstGeom>
              <a:solidFill>
                <a:srgbClr val="99CC00"/>
              </a:solidFill>
              <a:ln w="9525">
                <a:noFill/>
                <a:miter lim="800000"/>
                <a:headEnd/>
                <a:tailEnd/>
              </a:ln>
            </p:spPr>
            <p:txBody>
              <a:bodyPr wrap="none" anchor="ctr"/>
              <a:lstStyle/>
              <a:p>
                <a:pPr algn="r" defTabSz="685800"/>
                <a:endParaRPr kumimoji="0" lang="zh-CN" altLang="en-US" sz="1350" i="1">
                  <a:solidFill>
                    <a:srgbClr val="000000"/>
                  </a:solidFill>
                  <a:latin typeface="微软雅黑" panose="020B0503020204020204" pitchFamily="34" charset="-122"/>
                  <a:ea typeface="微软雅黑" panose="020B0503020204020204" pitchFamily="34" charset="-122"/>
                </a:endParaRPr>
              </a:p>
            </p:txBody>
          </p:sp>
          <p:sp>
            <p:nvSpPr>
              <p:cNvPr id="26" name="AutoShape 23">
                <a:extLst>
                  <a:ext uri="{FF2B5EF4-FFF2-40B4-BE49-F238E27FC236}">
                    <a16:creationId xmlns:a16="http://schemas.microsoft.com/office/drawing/2014/main" id="{8FFC7E0C-6BF4-4528-BB43-51937E3FFB7C}"/>
                  </a:ext>
                </a:extLst>
              </p:cNvPr>
              <p:cNvSpPr>
                <a:spLocks noChangeArrowheads="1"/>
              </p:cNvSpPr>
              <p:nvPr/>
            </p:nvSpPr>
            <p:spPr bwMode="auto">
              <a:xfrm>
                <a:off x="527" y="3144"/>
                <a:ext cx="816" cy="96"/>
              </a:xfrm>
              <a:prstGeom prst="leftRightArrow">
                <a:avLst>
                  <a:gd name="adj1" fmla="val 50000"/>
                  <a:gd name="adj2" fmla="val 170000"/>
                </a:avLst>
              </a:prstGeom>
              <a:solidFill>
                <a:srgbClr val="99CC00"/>
              </a:solidFill>
              <a:ln w="9525">
                <a:noFill/>
                <a:miter lim="800000"/>
                <a:headEnd/>
                <a:tailEnd/>
              </a:ln>
            </p:spPr>
            <p:txBody>
              <a:bodyPr wrap="none" anchor="ctr"/>
              <a:lstStyle/>
              <a:p>
                <a:pPr algn="r" defTabSz="685800"/>
                <a:endParaRPr kumimoji="0" lang="zh-CN" altLang="en-US" sz="1350" i="1" dirty="0">
                  <a:solidFill>
                    <a:srgbClr val="000000"/>
                  </a:solidFill>
                  <a:latin typeface="微软雅黑" panose="020B0503020204020204" pitchFamily="34" charset="-122"/>
                  <a:ea typeface="微软雅黑" panose="020B0503020204020204" pitchFamily="34" charset="-122"/>
                </a:endParaRPr>
              </a:p>
            </p:txBody>
          </p:sp>
        </p:grpSp>
        <p:sp>
          <p:nvSpPr>
            <p:cNvPr id="22" name="Text Box 24">
              <a:extLst>
                <a:ext uri="{FF2B5EF4-FFF2-40B4-BE49-F238E27FC236}">
                  <a16:creationId xmlns:a16="http://schemas.microsoft.com/office/drawing/2014/main" id="{D960F85B-5B58-435F-8FEA-12B6D386C3A8}"/>
                </a:ext>
              </a:extLst>
            </p:cNvPr>
            <p:cNvSpPr txBox="1">
              <a:spLocks noChangeArrowheads="1"/>
            </p:cNvSpPr>
            <p:nvPr/>
          </p:nvSpPr>
          <p:spPr bwMode="auto">
            <a:xfrm>
              <a:off x="528" y="1440"/>
              <a:ext cx="480" cy="252"/>
            </a:xfrm>
            <a:prstGeom prst="rect">
              <a:avLst/>
            </a:prstGeom>
            <a:noFill/>
            <a:ln w="9525">
              <a:noFill/>
              <a:miter lim="800000"/>
              <a:headEnd/>
              <a:tailEnd/>
            </a:ln>
          </p:spPr>
          <p:txBody>
            <a:bodyPr>
              <a:spAutoFit/>
            </a:bodyPr>
            <a:lstStyle/>
            <a:p>
              <a:pPr defTabSz="685800">
                <a:spcBef>
                  <a:spcPct val="50000"/>
                </a:spcBef>
              </a:pPr>
              <a:r>
                <a:rPr kumimoji="0" lang="en-US" altLang="zh-CN" sz="1350" dirty="0">
                  <a:solidFill>
                    <a:srgbClr val="000000"/>
                  </a:solidFill>
                  <a:latin typeface="微软雅黑" panose="020B0503020204020204" pitchFamily="34" charset="-122"/>
                  <a:ea typeface="微软雅黑" panose="020B0503020204020204" pitchFamily="34" charset="-122"/>
                </a:rPr>
                <a:t>BUS</a:t>
              </a:r>
            </a:p>
          </p:txBody>
        </p:sp>
      </p:grpSp>
      <p:sp>
        <p:nvSpPr>
          <p:cNvPr id="27" name="Rectangle 9">
            <a:extLst>
              <a:ext uri="{FF2B5EF4-FFF2-40B4-BE49-F238E27FC236}">
                <a16:creationId xmlns:a16="http://schemas.microsoft.com/office/drawing/2014/main" id="{A693071D-1611-4364-87F2-FAD09A22B0E0}"/>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1.1</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计算机系统的组成</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61669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 calcmode="lin" valueType="num">
                                      <p:cBhvr additive="base">
                                        <p:cTn id="5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 calcmode="lin" valueType="num">
                                      <p:cBhvr additive="base">
                                        <p:cTn id="6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现代电子计算机之父</a:t>
            </a:r>
          </a:p>
        </p:txBody>
      </p:sp>
      <p:sp>
        <p:nvSpPr>
          <p:cNvPr id="3" name="内容占位符 2"/>
          <p:cNvSpPr>
            <a:spLocks noGrp="1"/>
          </p:cNvSpPr>
          <p:nvPr>
            <p:ph idx="1"/>
          </p:nvPr>
        </p:nvSpPr>
        <p:spPr>
          <a:xfrm>
            <a:off x="365868" y="1564323"/>
            <a:ext cx="6614597" cy="4227768"/>
          </a:xfrm>
        </p:spPr>
        <p:txBody>
          <a:bodyPr>
            <a:normAutofit fontScale="92500" lnSpcReduction="10000"/>
          </a:bodyPr>
          <a:lstStyle/>
          <a:p>
            <a:pPr algn="just"/>
            <a:r>
              <a:rPr lang="en-US" altLang="zh-CN" dirty="0"/>
              <a:t>1944~1945</a:t>
            </a:r>
            <a:r>
              <a:rPr lang="zh-CN" altLang="en-US" dirty="0"/>
              <a:t>年间，美籍匈牙利科学家冯</a:t>
            </a:r>
            <a:r>
              <a:rPr lang="en-US" altLang="zh-CN" dirty="0">
                <a:latin typeface="宋体" pitchFamily="2" charset="-122"/>
              </a:rPr>
              <a:t>·</a:t>
            </a:r>
            <a:r>
              <a:rPr lang="zh-CN" altLang="en-US" dirty="0"/>
              <a:t>诺伊曼在第一台现代计算机</a:t>
            </a:r>
            <a:r>
              <a:rPr lang="en-US" altLang="zh-CN" dirty="0"/>
              <a:t>ENIAC</a:t>
            </a:r>
            <a:r>
              <a:rPr lang="zh-CN" altLang="en-US" dirty="0"/>
              <a:t>尚未问世时注意到其弱点，并提出一个新机型</a:t>
            </a:r>
            <a:r>
              <a:rPr lang="en-US" altLang="zh-CN" dirty="0"/>
              <a:t>EDVAC</a:t>
            </a:r>
            <a:r>
              <a:rPr lang="zh-CN" altLang="en-US" dirty="0"/>
              <a:t>的设计方案，提到了两个设想：</a:t>
            </a:r>
          </a:p>
          <a:p>
            <a:pPr algn="just"/>
            <a:r>
              <a:rPr lang="zh-CN" altLang="en-US" dirty="0"/>
              <a:t>采用二进制和</a:t>
            </a:r>
            <a:r>
              <a:rPr lang="zh-CN" altLang="en-US" dirty="0">
                <a:latin typeface="宋体" pitchFamily="2" charset="-122"/>
              </a:rPr>
              <a:t>“</a:t>
            </a:r>
            <a:r>
              <a:rPr lang="zh-CN" altLang="en-US" dirty="0"/>
              <a:t>存储程序</a:t>
            </a:r>
            <a:r>
              <a:rPr lang="zh-CN" altLang="en-US" dirty="0">
                <a:latin typeface="宋体" pitchFamily="2" charset="-122"/>
              </a:rPr>
              <a:t>”，</a:t>
            </a:r>
            <a:r>
              <a:rPr lang="zh-CN" altLang="en-US" dirty="0"/>
              <a:t>现代计算机最主要思想，</a:t>
            </a:r>
            <a:endParaRPr lang="en-US" altLang="zh-CN" dirty="0"/>
          </a:p>
          <a:p>
            <a:pPr algn="just"/>
            <a:r>
              <a:rPr lang="zh-CN" altLang="en-US" dirty="0">
                <a:latin typeface="宋体" pitchFamily="2" charset="-122"/>
              </a:rPr>
              <a:t>“</a:t>
            </a:r>
            <a:r>
              <a:rPr lang="zh-CN" altLang="en-US" dirty="0"/>
              <a:t>现代电子计算机之父</a:t>
            </a:r>
            <a:r>
              <a:rPr lang="zh-CN" altLang="en-US" dirty="0">
                <a:latin typeface="宋体" pitchFamily="2" charset="-122"/>
              </a:rPr>
              <a:t>”</a:t>
            </a:r>
            <a:r>
              <a:rPr lang="zh-CN" altLang="en-US" dirty="0"/>
              <a:t>，冯</a:t>
            </a:r>
            <a:r>
              <a:rPr lang="en-US" altLang="zh-CN" dirty="0">
                <a:latin typeface="宋体" pitchFamily="2" charset="-122"/>
              </a:rPr>
              <a:t>·</a:t>
            </a:r>
            <a:r>
              <a:rPr lang="zh-CN" altLang="en-US" dirty="0"/>
              <a:t>诺伊曼机体系延续至今。</a:t>
            </a:r>
            <a:endParaRPr lang="en-US" altLang="zh-CN" dirty="0"/>
          </a:p>
          <a:p>
            <a:pPr algn="just"/>
            <a:r>
              <a:rPr lang="en-US" altLang="zh-CN" dirty="0"/>
              <a:t>20</a:t>
            </a:r>
            <a:r>
              <a:rPr lang="zh-CN" altLang="en-US" dirty="0"/>
              <a:t>世纪最重要的数学家之一，因其在现代计算机、博弈论等领域的重大贡献成为美国科学院院士。</a:t>
            </a:r>
          </a:p>
          <a:p>
            <a:pPr algn="just"/>
            <a:endParaRPr lang="zh-CN" altLang="en-US" dirty="0"/>
          </a:p>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5934" y="5373216"/>
            <a:ext cx="1392838" cy="1432634"/>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9269" y="3819530"/>
            <a:ext cx="1401121" cy="1387141"/>
          </a:xfrm>
          <a:prstGeom prst="rect">
            <a:avLst/>
          </a:prstGeom>
        </p:spPr>
      </p:pic>
      <p:pic>
        <p:nvPicPr>
          <p:cNvPr id="6" name="图片 4" descr="JohnvonNeumann-LosAlamos.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7153" y="1638938"/>
            <a:ext cx="1525355" cy="1982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a:extLst>
              <a:ext uri="{FF2B5EF4-FFF2-40B4-BE49-F238E27FC236}">
                <a16:creationId xmlns:a16="http://schemas.microsoft.com/office/drawing/2014/main" id="{66C5630C-F6DE-4E38-825E-16AB98D73A6D}"/>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7336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1946-1959  </a:t>
            </a:r>
            <a:r>
              <a:rPr lang="zh-CN" altLang="en-US" dirty="0"/>
              <a:t>第一代电子管计算机时代</a:t>
            </a:r>
          </a:p>
        </p:txBody>
      </p:sp>
      <p:sp>
        <p:nvSpPr>
          <p:cNvPr id="3" name="内容占位符 2"/>
          <p:cNvSpPr>
            <a:spLocks noGrp="1"/>
          </p:cNvSpPr>
          <p:nvPr>
            <p:ph idx="1"/>
          </p:nvPr>
        </p:nvSpPr>
        <p:spPr>
          <a:xfrm>
            <a:off x="365867" y="1564323"/>
            <a:ext cx="8134864" cy="4227768"/>
          </a:xfrm>
        </p:spPr>
        <p:txBody>
          <a:bodyPr>
            <a:normAutofit fontScale="92500" lnSpcReduction="20000"/>
          </a:bodyPr>
          <a:lstStyle/>
          <a:p>
            <a:pPr marL="336947" indent="-336947">
              <a:lnSpc>
                <a:spcPct val="130000"/>
              </a:lnSpc>
            </a:pPr>
            <a:r>
              <a:rPr lang="en-US" altLang="zh-CN" sz="1800" dirty="0"/>
              <a:t>UNIVAC   </a:t>
            </a:r>
            <a:r>
              <a:rPr lang="zh-CN" altLang="en-US" sz="1800" dirty="0"/>
              <a:t>埃克特和莫克利</a:t>
            </a:r>
          </a:p>
          <a:p>
            <a:pPr lvl="1">
              <a:lnSpc>
                <a:spcPct val="130000"/>
              </a:lnSpc>
            </a:pPr>
            <a:r>
              <a:rPr lang="zh-CN" altLang="en-US" dirty="0">
                <a:latin typeface="华文新魏" pitchFamily="2" charset="-122"/>
              </a:rPr>
              <a:t>第一个进行批量生产的计算机</a:t>
            </a:r>
            <a:endParaRPr lang="en-US" altLang="zh-CN" dirty="0">
              <a:latin typeface="华文新魏" pitchFamily="2" charset="-122"/>
            </a:endParaRPr>
          </a:p>
          <a:p>
            <a:pPr lvl="1">
              <a:lnSpc>
                <a:spcPct val="130000"/>
              </a:lnSpc>
            </a:pPr>
            <a:r>
              <a:rPr lang="en-US" altLang="zh-CN" dirty="0">
                <a:latin typeface="华文新魏" pitchFamily="2" charset="-122"/>
              </a:rPr>
              <a:t>1951</a:t>
            </a:r>
            <a:r>
              <a:rPr lang="zh-CN" altLang="en-US" dirty="0">
                <a:latin typeface="华文新魏" pitchFamily="2" charset="-122"/>
              </a:rPr>
              <a:t>年，电脑开始走出实验室服务于社会与公众</a:t>
            </a:r>
            <a:endParaRPr lang="en-US" altLang="zh-CN" dirty="0">
              <a:latin typeface="华文新魏" pitchFamily="2" charset="-122"/>
            </a:endParaRP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UNIVAC</a:t>
            </a:r>
            <a:r>
              <a:rPr lang="zh-CN" altLang="en-US" dirty="0">
                <a:latin typeface="华文新魏" pitchFamily="2" charset="-122"/>
              </a:rPr>
              <a:t>因准确地预测美国总统大选结果</a:t>
            </a:r>
          </a:p>
          <a:p>
            <a:pPr marL="336947" indent="-336947">
              <a:lnSpc>
                <a:spcPct val="130000"/>
              </a:lnSpc>
            </a:pPr>
            <a:r>
              <a:rPr lang="en-US" altLang="zh-CN" sz="1800" dirty="0"/>
              <a:t>EDVAC  </a:t>
            </a:r>
            <a:r>
              <a:rPr lang="zh-CN" altLang="en-US" sz="1800" dirty="0"/>
              <a:t>冯诺依曼</a:t>
            </a:r>
          </a:p>
          <a:p>
            <a:pPr lvl="1">
              <a:lnSpc>
                <a:spcPct val="130000"/>
              </a:lnSpc>
            </a:pPr>
            <a:r>
              <a:rPr lang="en-US" altLang="zh-CN" dirty="0">
                <a:latin typeface="华文新魏" pitchFamily="2" charset="-122"/>
              </a:rPr>
              <a:t>1950</a:t>
            </a:r>
            <a:r>
              <a:rPr lang="zh-CN" altLang="en-US" dirty="0">
                <a:latin typeface="华文新魏" pitchFamily="2" charset="-122"/>
              </a:rPr>
              <a:t>问世的第一台并行计算机</a:t>
            </a:r>
            <a:r>
              <a:rPr lang="en-US" altLang="zh-CN" dirty="0">
                <a:latin typeface="华文新魏" pitchFamily="2" charset="-122"/>
              </a:rPr>
              <a:t>EDVAC</a:t>
            </a:r>
          </a:p>
          <a:p>
            <a:pPr lvl="1">
              <a:lnSpc>
                <a:spcPct val="130000"/>
              </a:lnSpc>
            </a:pPr>
            <a:r>
              <a:rPr lang="zh-CN" altLang="en-US" dirty="0">
                <a:latin typeface="华文新魏" pitchFamily="2" charset="-122"/>
              </a:rPr>
              <a:t>首次实现了冯</a:t>
            </a:r>
            <a:r>
              <a:rPr lang="en-US" altLang="zh-CN" dirty="0">
                <a:latin typeface="华文新魏" pitchFamily="2" charset="-122"/>
              </a:rPr>
              <a:t>·</a:t>
            </a:r>
            <a:r>
              <a:rPr lang="zh-CN" altLang="en-US" dirty="0">
                <a:latin typeface="华文新魏" pitchFamily="2" charset="-122"/>
              </a:rPr>
              <a:t>诺依曼的两个重要设想：存储程序和采用二进制</a:t>
            </a:r>
          </a:p>
          <a:p>
            <a:pPr marL="336947" indent="-336947">
              <a:lnSpc>
                <a:spcPct val="130000"/>
              </a:lnSpc>
            </a:pPr>
            <a:r>
              <a:rPr lang="en-US" altLang="zh-CN" sz="1800" dirty="0"/>
              <a:t>IBM  701</a:t>
            </a: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IBM 701</a:t>
            </a:r>
            <a:r>
              <a:rPr lang="zh-CN" altLang="en-US" dirty="0">
                <a:latin typeface="华文新魏" pitchFamily="2" charset="-122"/>
              </a:rPr>
              <a:t>在商战中击败</a:t>
            </a:r>
            <a:r>
              <a:rPr lang="en-US" altLang="zh-CN" dirty="0">
                <a:latin typeface="华文新魏" pitchFamily="2" charset="-122"/>
              </a:rPr>
              <a:t>UNIVAC</a:t>
            </a:r>
          </a:p>
          <a:p>
            <a:pPr lvl="1">
              <a:lnSpc>
                <a:spcPct val="130000"/>
              </a:lnSpc>
            </a:pPr>
            <a:r>
              <a:rPr lang="zh-CN" altLang="en-US" dirty="0">
                <a:latin typeface="华文新魏" pitchFamily="2" charset="-122"/>
              </a:rPr>
              <a:t>使</a:t>
            </a:r>
            <a:r>
              <a:rPr lang="en-US" altLang="zh-CN" dirty="0">
                <a:latin typeface="华文新魏" pitchFamily="2" charset="-122"/>
              </a:rPr>
              <a:t>IBM</a:t>
            </a:r>
            <a:r>
              <a:rPr lang="zh-CN" altLang="en-US" dirty="0">
                <a:latin typeface="华文新魏" pitchFamily="2" charset="-122"/>
              </a:rPr>
              <a:t>实现了全面的转型，奠定</a:t>
            </a:r>
            <a:r>
              <a:rPr lang="en-US" altLang="zh-CN" dirty="0">
                <a:latin typeface="华文新魏" pitchFamily="2" charset="-122"/>
              </a:rPr>
              <a:t>IBM</a:t>
            </a:r>
            <a:r>
              <a:rPr lang="zh-CN" altLang="en-US" dirty="0">
                <a:latin typeface="华文新魏" pitchFamily="2" charset="-122"/>
              </a:rPr>
              <a:t>产业霸主地位</a:t>
            </a:r>
            <a:endParaRPr lang="en-US" altLang="zh-CN" dirty="0">
              <a:latin typeface="华文新魏" pitchFamily="2" charset="-122"/>
            </a:endParaRPr>
          </a:p>
          <a:p>
            <a:pPr lvl="1">
              <a:lnSpc>
                <a:spcPct val="130000"/>
              </a:lnSpc>
            </a:pPr>
            <a:r>
              <a:rPr lang="zh-CN" altLang="en-US" dirty="0"/>
              <a:t>负责人杰里尔</a:t>
            </a:r>
            <a:r>
              <a:rPr lang="en-US" altLang="zh-CN" dirty="0"/>
              <a:t>.</a:t>
            </a:r>
            <a:r>
              <a:rPr lang="zh-CN" altLang="en-US" dirty="0"/>
              <a:t>哈达德   纳撒尼尔</a:t>
            </a:r>
            <a:r>
              <a:rPr lang="en-US" altLang="zh-CN" dirty="0"/>
              <a:t>.</a:t>
            </a:r>
            <a:r>
              <a:rPr lang="zh-CN" altLang="en-US" dirty="0"/>
              <a:t>罗切斯特  </a:t>
            </a:r>
            <a:r>
              <a:rPr lang="en-US" altLang="zh-CN" dirty="0"/>
              <a:t>IEEE</a:t>
            </a:r>
            <a:r>
              <a:rPr lang="zh-CN" altLang="en-US" dirty="0"/>
              <a:t>先驱奖</a:t>
            </a:r>
          </a:p>
          <a:p>
            <a:endParaRPr lang="zh-CN" altLang="en-US" dirty="0"/>
          </a:p>
        </p:txBody>
      </p:sp>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05659" y="4718275"/>
            <a:ext cx="899378" cy="901589"/>
          </a:xfrm>
          <a:prstGeom prst="rect">
            <a:avLst/>
          </a:prstGeom>
        </p:spPr>
      </p:pic>
      <p:sp>
        <p:nvSpPr>
          <p:cNvPr id="5" name="Rectangle 9">
            <a:extLst>
              <a:ext uri="{FF2B5EF4-FFF2-40B4-BE49-F238E27FC236}">
                <a16:creationId xmlns:a16="http://schemas.microsoft.com/office/drawing/2014/main" id="{5C110C30-E6B9-43F6-9452-85D50FC9F58E}"/>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487898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zh-CN" dirty="0"/>
              <a:t>1959-1964 </a:t>
            </a:r>
            <a:r>
              <a:rPr lang="zh-CN" altLang="en-US" dirty="0"/>
              <a:t>晶体管造就第二代计算机</a:t>
            </a:r>
          </a:p>
        </p:txBody>
      </p:sp>
      <p:sp>
        <p:nvSpPr>
          <p:cNvPr id="70660" name="Rectangle 3"/>
          <p:cNvSpPr>
            <a:spLocks noGrp="1" noChangeArrowheads="1"/>
          </p:cNvSpPr>
          <p:nvPr>
            <p:ph idx="1"/>
          </p:nvPr>
        </p:nvSpPr>
        <p:spPr>
          <a:xfrm>
            <a:off x="365866" y="1592797"/>
            <a:ext cx="8270429" cy="3398044"/>
          </a:xfrm>
        </p:spPr>
        <p:txBody>
          <a:bodyPr/>
          <a:lstStyle/>
          <a:p>
            <a:pPr eaLnBrk="1" hangingPunct="1"/>
            <a:r>
              <a:rPr lang="en-US" altLang="zh-CN" dirty="0">
                <a:latin typeface="华文新魏" pitchFamily="2" charset="-122"/>
              </a:rPr>
              <a:t>1947</a:t>
            </a:r>
            <a:r>
              <a:rPr lang="zh-CN" altLang="en-US" dirty="0">
                <a:latin typeface="华文新魏" pitchFamily="2" charset="-122"/>
              </a:rPr>
              <a:t>年，贝尔实验室肖克莱、巴丁、布拉顿发明点触型晶体管；</a:t>
            </a:r>
            <a:r>
              <a:rPr lang="en-US" altLang="zh-CN" dirty="0">
                <a:latin typeface="华文新魏" pitchFamily="2" charset="-122"/>
              </a:rPr>
              <a:t>1950</a:t>
            </a:r>
            <a:r>
              <a:rPr lang="zh-CN" altLang="en-US" dirty="0">
                <a:latin typeface="华文新魏" pitchFamily="2" charset="-122"/>
              </a:rPr>
              <a:t>年又发明了面结型晶体管。</a:t>
            </a:r>
          </a:p>
          <a:p>
            <a:pPr eaLnBrk="1" hangingPunct="1"/>
            <a:r>
              <a:rPr lang="zh-CN" altLang="en-US" dirty="0">
                <a:latin typeface="华文新魏" pitchFamily="2" charset="-122"/>
              </a:rPr>
              <a:t>晶体管体积小、重量轻、寿命长、发热少、功耗低，电子线路结构大大改观，运算速度大幅提高。</a:t>
            </a:r>
          </a:p>
          <a:p>
            <a:pPr eaLnBrk="1" hangingPunct="1"/>
            <a:r>
              <a:rPr lang="zh-CN" altLang="en-US" dirty="0">
                <a:latin typeface="华文新魏" pitchFamily="2" charset="-122"/>
              </a:rPr>
              <a:t>肖克莱（左）、巴丁（中）、布拉顿（右）于</a:t>
            </a:r>
            <a:r>
              <a:rPr lang="en-US" altLang="zh-CN" dirty="0">
                <a:latin typeface="华文新魏" pitchFamily="2" charset="-122"/>
              </a:rPr>
              <a:t>1956</a:t>
            </a:r>
            <a:r>
              <a:rPr lang="zh-CN" altLang="en-US" dirty="0">
                <a:latin typeface="华文新魏" pitchFamily="2" charset="-122"/>
              </a:rPr>
              <a:t>年共同获得诺贝尔物理学奖。</a:t>
            </a:r>
          </a:p>
        </p:txBody>
      </p:sp>
      <p:pic>
        <p:nvPicPr>
          <p:cNvPr id="70661" name="Picture 4" descr="2-21"/>
          <p:cNvPicPr>
            <a:picLocks noChangeAspect="1" noChangeArrowheads="1"/>
          </p:cNvPicPr>
          <p:nvPr/>
        </p:nvPicPr>
        <p:blipFill>
          <a:blip r:embed="rId3" cstate="print"/>
          <a:srcRect/>
          <a:stretch>
            <a:fillRect/>
          </a:stretch>
        </p:blipFill>
        <p:spPr bwMode="auto">
          <a:xfrm>
            <a:off x="3563888" y="4524011"/>
            <a:ext cx="2430066" cy="1141810"/>
          </a:xfrm>
          <a:prstGeom prst="rect">
            <a:avLst/>
          </a:prstGeom>
          <a:noFill/>
          <a:ln w="25400">
            <a:solidFill>
              <a:srgbClr val="FF6600"/>
            </a:solidFill>
            <a:miter lim="800000"/>
            <a:headEnd/>
            <a:tailEnd/>
          </a:ln>
        </p:spPr>
      </p:pic>
      <p:grpSp>
        <p:nvGrpSpPr>
          <p:cNvPr id="2" name="Group 5"/>
          <p:cNvGrpSpPr>
            <a:grpSpLocks/>
          </p:cNvGrpSpPr>
          <p:nvPr/>
        </p:nvGrpSpPr>
        <p:grpSpPr bwMode="auto">
          <a:xfrm>
            <a:off x="1547664" y="4674293"/>
            <a:ext cx="1544241" cy="971550"/>
            <a:chOff x="576" y="3024"/>
            <a:chExt cx="1297" cy="816"/>
          </a:xfrm>
        </p:grpSpPr>
        <p:pic>
          <p:nvPicPr>
            <p:cNvPr id="70663" name="Picture 6"/>
            <p:cNvPicPr>
              <a:picLocks noChangeAspect="1" noChangeArrowheads="1"/>
            </p:cNvPicPr>
            <p:nvPr/>
          </p:nvPicPr>
          <p:blipFill>
            <a:blip r:embed="rId4" cstate="print"/>
            <a:srcRect/>
            <a:stretch>
              <a:fillRect/>
            </a:stretch>
          </p:blipFill>
          <p:spPr bwMode="auto">
            <a:xfrm>
              <a:off x="576" y="3024"/>
              <a:ext cx="447" cy="816"/>
            </a:xfrm>
            <a:prstGeom prst="rect">
              <a:avLst/>
            </a:prstGeom>
            <a:noFill/>
            <a:ln w="9525">
              <a:noFill/>
              <a:miter lim="800000"/>
              <a:headEnd/>
              <a:tailEnd/>
            </a:ln>
          </p:spPr>
        </p:pic>
        <p:pic>
          <p:nvPicPr>
            <p:cNvPr id="70664" name="Picture 7"/>
            <p:cNvPicPr>
              <a:picLocks noChangeAspect="1" noChangeArrowheads="1"/>
            </p:cNvPicPr>
            <p:nvPr/>
          </p:nvPicPr>
          <p:blipFill>
            <a:blip r:embed="rId5" cstate="print"/>
            <a:srcRect/>
            <a:stretch>
              <a:fillRect/>
            </a:stretch>
          </p:blipFill>
          <p:spPr bwMode="auto">
            <a:xfrm>
              <a:off x="1536" y="3072"/>
              <a:ext cx="337" cy="768"/>
            </a:xfrm>
            <a:prstGeom prst="rect">
              <a:avLst/>
            </a:prstGeom>
            <a:noFill/>
            <a:ln w="9525">
              <a:noFill/>
              <a:miter lim="800000"/>
              <a:headEnd/>
              <a:tailEnd/>
            </a:ln>
          </p:spPr>
        </p:pic>
        <p:sp>
          <p:nvSpPr>
            <p:cNvPr id="70665" name="Line 8"/>
            <p:cNvSpPr>
              <a:spLocks noChangeShapeType="1"/>
            </p:cNvSpPr>
            <p:nvPr/>
          </p:nvSpPr>
          <p:spPr bwMode="auto">
            <a:xfrm>
              <a:off x="1056" y="3360"/>
              <a:ext cx="432" cy="0"/>
            </a:xfrm>
            <a:prstGeom prst="line">
              <a:avLst/>
            </a:prstGeom>
            <a:noFill/>
            <a:ln w="57150">
              <a:solidFill>
                <a:schemeClr val="tx1"/>
              </a:solidFill>
              <a:round/>
              <a:headEnd/>
              <a:tailEnd type="triangle" w="med" len="med"/>
            </a:ln>
          </p:spPr>
          <p:txBody>
            <a:bodyPr/>
            <a:lstStyle/>
            <a:p>
              <a:pPr algn="r" defTabSz="685800"/>
              <a:endParaRPr kumimoji="0" lang="zh-CN" altLang="en-US" sz="1350" i="1">
                <a:solidFill>
                  <a:srgbClr val="000000"/>
                </a:solidFill>
                <a:latin typeface="Arial" pitchFamily="34" charset="0"/>
                <a:ea typeface="华文细黑" pitchFamily="2" charset="-122"/>
              </a:endParaRPr>
            </a:p>
          </p:txBody>
        </p:sp>
      </p:gr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6158" y="4499125"/>
            <a:ext cx="1141810" cy="1141810"/>
          </a:xfrm>
          <a:prstGeom prst="rect">
            <a:avLst/>
          </a:prstGeom>
        </p:spPr>
      </p:pic>
      <p:sp>
        <p:nvSpPr>
          <p:cNvPr id="11" name="Rectangle 9">
            <a:extLst>
              <a:ext uri="{FF2B5EF4-FFF2-40B4-BE49-F238E27FC236}">
                <a16:creationId xmlns:a16="http://schemas.microsoft.com/office/drawing/2014/main" id="{F4BD8CDF-961B-4AEF-9E3F-DA2886BE91F6}"/>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343062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1959-1964 </a:t>
            </a:r>
            <a:r>
              <a:rPr lang="zh-CN" altLang="en-US" dirty="0"/>
              <a:t>晶体管造就第二代计算机</a:t>
            </a:r>
          </a:p>
        </p:txBody>
      </p:sp>
      <p:sp>
        <p:nvSpPr>
          <p:cNvPr id="3" name="内容占位符 2"/>
          <p:cNvSpPr>
            <a:spLocks noGrp="1"/>
          </p:cNvSpPr>
          <p:nvPr>
            <p:ph idx="1"/>
          </p:nvPr>
        </p:nvSpPr>
        <p:spPr>
          <a:xfrm>
            <a:off x="2543656" y="1855394"/>
            <a:ext cx="2213052" cy="2555126"/>
          </a:xfrm>
        </p:spPr>
        <p:txBody>
          <a:bodyPr>
            <a:normAutofit lnSpcReduction="10000"/>
          </a:bodyPr>
          <a:lstStyle/>
          <a:p>
            <a:pPr algn="just"/>
            <a:r>
              <a:rPr lang="en-US" altLang="zh-CN" sz="1500" dirty="0">
                <a:solidFill>
                  <a:schemeClr val="tx1">
                    <a:lumMod val="65000"/>
                    <a:lumOff val="35000"/>
                  </a:schemeClr>
                </a:solidFill>
              </a:rPr>
              <a:t>1954</a:t>
            </a:r>
            <a:r>
              <a:rPr lang="zh-CN" altLang="en-US" sz="1500" dirty="0">
                <a:solidFill>
                  <a:schemeClr val="tx1">
                    <a:lumMod val="65000"/>
                    <a:lumOff val="35000"/>
                  </a:schemeClr>
                </a:solidFill>
              </a:rPr>
              <a:t>年美国贝尔实验室于研制成功第一台使用晶体管的第二代计算机</a:t>
            </a:r>
            <a:r>
              <a:rPr lang="en-US" altLang="zh-CN" sz="1500" dirty="0">
                <a:solidFill>
                  <a:schemeClr val="tx1">
                    <a:lumMod val="65000"/>
                    <a:lumOff val="35000"/>
                  </a:schemeClr>
                </a:solidFill>
              </a:rPr>
              <a:t>TRADIC</a:t>
            </a:r>
            <a:r>
              <a:rPr lang="zh-CN" altLang="en-US" sz="1500" dirty="0">
                <a:solidFill>
                  <a:schemeClr val="tx1">
                    <a:lumMod val="65000"/>
                    <a:lumOff val="35000"/>
                  </a:schemeClr>
                </a:solidFill>
              </a:rPr>
              <a:t>。相比采用定点运算的第一代计算机，第二代计算机普遍增加了浮点运算，计算能力实现了一次飞跃。</a:t>
            </a:r>
          </a:p>
          <a:p>
            <a:pPr algn="just"/>
            <a:endParaRPr lang="zh-CN" altLang="en-US" sz="1800" dirty="0"/>
          </a:p>
        </p:txBody>
      </p:sp>
      <p:sp>
        <p:nvSpPr>
          <p:cNvPr id="14" name="内容占位符 2">
            <a:extLst>
              <a:ext uri="{FF2B5EF4-FFF2-40B4-BE49-F238E27FC236}">
                <a16:creationId xmlns:a16="http://schemas.microsoft.com/office/drawing/2014/main" id="{15DBF8DB-F4B9-4FC8-A2A8-97A8F41D02DE}"/>
              </a:ext>
            </a:extLst>
          </p:cNvPr>
          <p:cNvSpPr txBox="1">
            <a:spLocks/>
          </p:cNvSpPr>
          <p:nvPr/>
        </p:nvSpPr>
        <p:spPr>
          <a:xfrm>
            <a:off x="5047908" y="3660143"/>
            <a:ext cx="3487681" cy="857250"/>
          </a:xfrm>
          <a:prstGeom prst="rect">
            <a:avLst/>
          </a:prstGeom>
        </p:spPr>
        <p:txBody>
          <a:bodyPr vert="horz" lIns="68580" tIns="34290" rIns="68580" bIns="34290" rtlCol="0">
            <a:normAutofit fontScale="92500" lnSpcReduction="2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gn="just" defTabSz="685800" fontAlgn="auto">
              <a:lnSpc>
                <a:spcPct val="140000"/>
              </a:lnSpc>
              <a:spcBef>
                <a:spcPts val="750"/>
              </a:spcBef>
              <a:spcAft>
                <a:spcPts val="0"/>
              </a:spcAft>
            </a:pPr>
            <a:r>
              <a:rPr kumimoji="0" lang="en-US" altLang="zh-CN" sz="1500" dirty="0">
                <a:solidFill>
                  <a:prstClr val="black">
                    <a:lumMod val="65000"/>
                    <a:lumOff val="35000"/>
                  </a:prstClr>
                </a:solidFill>
              </a:rPr>
              <a:t>IBM1958</a:t>
            </a:r>
            <a:r>
              <a:rPr kumimoji="0" lang="zh-CN" altLang="en-US" sz="1500" dirty="0">
                <a:solidFill>
                  <a:prstClr val="black">
                    <a:lumMod val="65000"/>
                    <a:lumOff val="35000"/>
                  </a:prstClr>
                </a:solidFill>
              </a:rPr>
              <a:t>年制成的</a:t>
            </a:r>
            <a:r>
              <a:rPr kumimoji="0" lang="en-US" altLang="zh-CN" sz="1500" dirty="0">
                <a:solidFill>
                  <a:prstClr val="black">
                    <a:lumMod val="65000"/>
                    <a:lumOff val="35000"/>
                  </a:prstClr>
                </a:solidFill>
              </a:rPr>
              <a:t>1401</a:t>
            </a:r>
            <a:r>
              <a:rPr kumimoji="0" lang="zh-CN" altLang="en-US" sz="1500" dirty="0">
                <a:solidFill>
                  <a:prstClr val="black">
                    <a:lumMod val="65000"/>
                    <a:lumOff val="35000"/>
                  </a:prstClr>
                </a:solidFill>
              </a:rPr>
              <a:t>及后续的</a:t>
            </a:r>
            <a:r>
              <a:rPr kumimoji="0" lang="en-US" altLang="zh-CN" sz="1500" dirty="0">
                <a:solidFill>
                  <a:prstClr val="black">
                    <a:lumMod val="65000"/>
                    <a:lumOff val="35000"/>
                  </a:prstClr>
                </a:solidFill>
              </a:rPr>
              <a:t>1410/1440</a:t>
            </a:r>
            <a:r>
              <a:rPr kumimoji="0" lang="zh-CN" altLang="en-US" sz="1500" dirty="0">
                <a:solidFill>
                  <a:prstClr val="black">
                    <a:lumMod val="65000"/>
                    <a:lumOff val="35000"/>
                  </a:prstClr>
                </a:solidFill>
              </a:rPr>
              <a:t>系列计算机，是第二代计算机中的代表</a:t>
            </a:r>
          </a:p>
        </p:txBody>
      </p:sp>
      <p:sp>
        <p:nvSpPr>
          <p:cNvPr id="15" name="内容占位符 2">
            <a:extLst>
              <a:ext uri="{FF2B5EF4-FFF2-40B4-BE49-F238E27FC236}">
                <a16:creationId xmlns:a16="http://schemas.microsoft.com/office/drawing/2014/main" id="{ABCBAC53-2DC7-4BE5-A77D-5290146CF4B7}"/>
              </a:ext>
            </a:extLst>
          </p:cNvPr>
          <p:cNvSpPr txBox="1">
            <a:spLocks/>
          </p:cNvSpPr>
          <p:nvPr/>
        </p:nvSpPr>
        <p:spPr>
          <a:xfrm>
            <a:off x="508252" y="4624256"/>
            <a:ext cx="8239685" cy="939626"/>
          </a:xfrm>
          <a:prstGeom prst="rect">
            <a:avLst/>
          </a:prstGeom>
          <a:solidFill>
            <a:schemeClr val="accent1">
              <a:lumMod val="40000"/>
              <a:lumOff val="60000"/>
            </a:schemeClr>
          </a:solidFill>
        </p:spPr>
        <p:txBody>
          <a:bodyPr vert="horz" lIns="68580" tIns="34290" rIns="68580" bIns="3429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gn="just" defTabSz="685800" fontAlgn="auto">
              <a:spcBef>
                <a:spcPts val="750"/>
              </a:spcBef>
              <a:spcAft>
                <a:spcPts val="0"/>
              </a:spcAft>
            </a:pPr>
            <a:r>
              <a:rPr kumimoji="0" lang="zh-CN" altLang="en-US" sz="1800" dirty="0">
                <a:solidFill>
                  <a:prstClr val="black"/>
                </a:solidFill>
              </a:rPr>
              <a:t>二代计算机除了用于科学计算，还逐渐被工商企业用来进行商务处理</a:t>
            </a:r>
            <a:endParaRPr kumimoji="0" lang="en-US" altLang="zh-CN" sz="1800" dirty="0">
              <a:solidFill>
                <a:prstClr val="black"/>
              </a:solidFill>
            </a:endParaRPr>
          </a:p>
          <a:p>
            <a:pPr marL="257175" indent="-257175" algn="just" defTabSz="685800" fontAlgn="auto">
              <a:spcBef>
                <a:spcPts val="750"/>
              </a:spcBef>
              <a:spcAft>
                <a:spcPts val="0"/>
              </a:spcAft>
            </a:pPr>
            <a:r>
              <a:rPr kumimoji="0" lang="zh-CN" altLang="en-US" sz="1800" dirty="0">
                <a:solidFill>
                  <a:prstClr val="black"/>
                </a:solidFill>
              </a:rPr>
              <a:t>高级语言</a:t>
            </a:r>
            <a:r>
              <a:rPr kumimoji="0" lang="en-US" altLang="zh-CN" sz="1800" dirty="0">
                <a:solidFill>
                  <a:prstClr val="black"/>
                </a:solidFill>
              </a:rPr>
              <a:t>FORTRAN</a:t>
            </a:r>
            <a:r>
              <a:rPr kumimoji="0" lang="zh-CN" altLang="en-US" sz="1800" dirty="0">
                <a:solidFill>
                  <a:prstClr val="black"/>
                </a:solidFill>
              </a:rPr>
              <a:t>和</a:t>
            </a:r>
            <a:r>
              <a:rPr kumimoji="0" lang="en-US" altLang="zh-CN" sz="1800" dirty="0">
                <a:solidFill>
                  <a:prstClr val="black"/>
                </a:solidFill>
              </a:rPr>
              <a:t>COBOL</a:t>
            </a:r>
            <a:r>
              <a:rPr kumimoji="0" lang="zh-CN" altLang="en-US" sz="1800" dirty="0">
                <a:solidFill>
                  <a:prstClr val="black"/>
                </a:solidFill>
              </a:rPr>
              <a:t>因此也得到了广泛应用。</a:t>
            </a:r>
          </a:p>
        </p:txBody>
      </p:sp>
      <p:grpSp>
        <p:nvGrpSpPr>
          <p:cNvPr id="4" name="组合 3">
            <a:extLst>
              <a:ext uri="{FF2B5EF4-FFF2-40B4-BE49-F238E27FC236}">
                <a16:creationId xmlns:a16="http://schemas.microsoft.com/office/drawing/2014/main" id="{5F8BFDDE-899D-4C3B-81AD-0DD6B557865B}"/>
              </a:ext>
            </a:extLst>
          </p:cNvPr>
          <p:cNvGrpSpPr/>
          <p:nvPr/>
        </p:nvGrpSpPr>
        <p:grpSpPr>
          <a:xfrm>
            <a:off x="608411" y="1816154"/>
            <a:ext cx="1928307" cy="2440503"/>
            <a:chOff x="811215" y="1097783"/>
            <a:chExt cx="2571076" cy="3254003"/>
          </a:xfrm>
        </p:grpSpPr>
        <p:pic>
          <p:nvPicPr>
            <p:cNvPr id="10" name="图片 9">
              <a:extLst>
                <a:ext uri="{FF2B5EF4-FFF2-40B4-BE49-F238E27FC236}">
                  <a16:creationId xmlns:a16="http://schemas.microsoft.com/office/drawing/2014/main" id="{F80255F8-A170-48A5-BB4B-46964FA63FCE}"/>
                </a:ext>
              </a:extLst>
            </p:cNvPr>
            <p:cNvPicPr>
              <a:picLocks noChangeAspect="1"/>
            </p:cNvPicPr>
            <p:nvPr/>
          </p:nvPicPr>
          <p:blipFill>
            <a:blip r:embed="rId2"/>
            <a:stretch>
              <a:fillRect/>
            </a:stretch>
          </p:blipFill>
          <p:spPr>
            <a:xfrm>
              <a:off x="811215" y="1097783"/>
              <a:ext cx="2571076" cy="2853895"/>
            </a:xfrm>
            <a:prstGeom prst="rect">
              <a:avLst/>
            </a:prstGeom>
          </p:spPr>
        </p:pic>
        <p:sp>
          <p:nvSpPr>
            <p:cNvPr id="16" name="矩形 15">
              <a:extLst>
                <a:ext uri="{FF2B5EF4-FFF2-40B4-BE49-F238E27FC236}">
                  <a16:creationId xmlns:a16="http://schemas.microsoft.com/office/drawing/2014/main" id="{77C944BE-CA93-431D-81AD-DAF2B66E87D5}"/>
                </a:ext>
              </a:extLst>
            </p:cNvPr>
            <p:cNvSpPr/>
            <p:nvPr/>
          </p:nvSpPr>
          <p:spPr>
            <a:xfrm>
              <a:off x="1495727" y="3951677"/>
              <a:ext cx="1126804" cy="400109"/>
            </a:xfrm>
            <a:prstGeom prst="rect">
              <a:avLst/>
            </a:prstGeom>
          </p:spPr>
          <p:txBody>
            <a:bodyPr wrap="none">
              <a:spAutoFit/>
            </a:bodyPr>
            <a:lstStyle/>
            <a:p>
              <a:pPr defTabSz="685800" fontAlgn="auto">
                <a:spcBef>
                  <a:spcPts val="0"/>
                </a:spcBef>
                <a:spcAft>
                  <a:spcPts val="0"/>
                </a:spcAft>
              </a:pPr>
              <a:r>
                <a:rPr kumimoji="0" lang="en-US" altLang="zh-CN" sz="1350"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TRADIC</a:t>
              </a:r>
              <a:endParaRPr kumimoji="0" lang="zh-CN" altLang="en-US" sz="1350"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5" name="组合 4">
            <a:extLst>
              <a:ext uri="{FF2B5EF4-FFF2-40B4-BE49-F238E27FC236}">
                <a16:creationId xmlns:a16="http://schemas.microsoft.com/office/drawing/2014/main" id="{9956A098-EE1B-4B33-A4D7-03FEF76763CF}"/>
              </a:ext>
            </a:extLst>
          </p:cNvPr>
          <p:cNvGrpSpPr/>
          <p:nvPr/>
        </p:nvGrpSpPr>
        <p:grpSpPr>
          <a:xfrm>
            <a:off x="5169027" y="1716895"/>
            <a:ext cx="3222541" cy="1802258"/>
            <a:chOff x="6892036" y="965438"/>
            <a:chExt cx="4296721" cy="2403011"/>
          </a:xfrm>
        </p:grpSpPr>
        <p:pic>
          <p:nvPicPr>
            <p:cNvPr id="19" name="图片 18">
              <a:extLst>
                <a:ext uri="{FF2B5EF4-FFF2-40B4-BE49-F238E27FC236}">
                  <a16:creationId xmlns:a16="http://schemas.microsoft.com/office/drawing/2014/main" id="{380C3E1E-29FD-4B0B-B175-97A815606F1B}"/>
                </a:ext>
              </a:extLst>
            </p:cNvPr>
            <p:cNvPicPr>
              <a:picLocks noChangeAspect="1"/>
            </p:cNvPicPr>
            <p:nvPr/>
          </p:nvPicPr>
          <p:blipFill>
            <a:blip r:embed="rId3"/>
            <a:stretch>
              <a:fillRect/>
            </a:stretch>
          </p:blipFill>
          <p:spPr>
            <a:xfrm>
              <a:off x="6892036" y="998539"/>
              <a:ext cx="4296721" cy="2369910"/>
            </a:xfrm>
            <a:prstGeom prst="rect">
              <a:avLst/>
            </a:prstGeom>
          </p:spPr>
        </p:pic>
        <p:sp>
          <p:nvSpPr>
            <p:cNvPr id="17" name="矩形 16">
              <a:extLst>
                <a:ext uri="{FF2B5EF4-FFF2-40B4-BE49-F238E27FC236}">
                  <a16:creationId xmlns:a16="http://schemas.microsoft.com/office/drawing/2014/main" id="{08C3781C-EAAF-4A44-995F-C0F1C66152D1}"/>
                </a:ext>
              </a:extLst>
            </p:cNvPr>
            <p:cNvSpPr/>
            <p:nvPr/>
          </p:nvSpPr>
          <p:spPr>
            <a:xfrm>
              <a:off x="6892036" y="965438"/>
              <a:ext cx="1284967" cy="400109"/>
            </a:xfrm>
            <a:prstGeom prst="rect">
              <a:avLst/>
            </a:prstGeom>
          </p:spPr>
          <p:txBody>
            <a:bodyPr wrap="none">
              <a:spAutoFit/>
            </a:bodyPr>
            <a:lstStyle/>
            <a:p>
              <a:pPr defTabSz="685800" fontAlgn="auto">
                <a:spcBef>
                  <a:spcPts val="0"/>
                </a:spcBef>
                <a:spcAft>
                  <a:spcPts val="0"/>
                </a:spcAft>
              </a:pPr>
              <a:r>
                <a:rPr kumimoji="0" lang="en-US" altLang="zh-CN" sz="1350"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IBM 1401</a:t>
              </a:r>
              <a:endParaRPr kumimoji="0" lang="zh-CN" altLang="en-US" sz="1350"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2" name="Rectangle 9">
            <a:extLst>
              <a:ext uri="{FF2B5EF4-FFF2-40B4-BE49-F238E27FC236}">
                <a16:creationId xmlns:a16="http://schemas.microsoft.com/office/drawing/2014/main" id="{0C339D51-6C52-4C71-B07A-29AD4E9F8949}"/>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870257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1964-1970  </a:t>
            </a:r>
            <a:r>
              <a:rPr lang="zh-CN" altLang="en-US" dirty="0"/>
              <a:t>第三代计算机</a:t>
            </a:r>
          </a:p>
        </p:txBody>
      </p:sp>
      <p:sp>
        <p:nvSpPr>
          <p:cNvPr id="3" name="内容占位符 2"/>
          <p:cNvSpPr>
            <a:spLocks noGrp="1"/>
          </p:cNvSpPr>
          <p:nvPr>
            <p:ph idx="1"/>
          </p:nvPr>
        </p:nvSpPr>
        <p:spPr/>
        <p:txBody>
          <a:bodyPr/>
          <a:lstStyle/>
          <a:p>
            <a:r>
              <a:rPr lang="en-US" altLang="zh-CN" dirty="0"/>
              <a:t>1958</a:t>
            </a:r>
            <a:r>
              <a:rPr lang="zh-CN" altLang="en-US" dirty="0"/>
              <a:t>年，美国物理学家基尔比和诺伊斯同时发明集成电路。</a:t>
            </a:r>
          </a:p>
          <a:p>
            <a:r>
              <a:rPr lang="zh-CN" altLang="en-US" dirty="0"/>
              <a:t>集成电路的出现使得计算机脱胎换骨     </a:t>
            </a:r>
            <a:endParaRPr lang="en-US" altLang="zh-CN" dirty="0"/>
          </a:p>
          <a:p>
            <a:r>
              <a:rPr lang="en-US" altLang="zh-CN" dirty="0"/>
              <a:t>2000 Nobel Prize</a:t>
            </a:r>
            <a:endParaRPr lang="zh-CN" altLang="en-US" dirty="0"/>
          </a:p>
          <a:p>
            <a:endParaRPr lang="zh-CN" altLang="en-US" dirty="0"/>
          </a:p>
        </p:txBody>
      </p:sp>
      <p:pic>
        <p:nvPicPr>
          <p:cNvPr id="4" name="Picture 4" descr="2-26"/>
          <p:cNvPicPr>
            <a:picLocks noChangeAspect="1" noChangeArrowheads="1"/>
          </p:cNvPicPr>
          <p:nvPr/>
        </p:nvPicPr>
        <p:blipFill>
          <a:blip r:embed="rId2" cstate="print"/>
          <a:srcRect/>
          <a:stretch>
            <a:fillRect/>
          </a:stretch>
        </p:blipFill>
        <p:spPr bwMode="auto">
          <a:xfrm>
            <a:off x="2033718" y="2942947"/>
            <a:ext cx="2214563" cy="1483519"/>
          </a:xfrm>
          <a:prstGeom prst="rect">
            <a:avLst/>
          </a:prstGeom>
          <a:noFill/>
          <a:ln w="25400">
            <a:solidFill>
              <a:srgbClr val="993300"/>
            </a:solidFill>
            <a:miter lim="800000"/>
            <a:headEnd/>
            <a:tailEnd/>
          </a:ln>
        </p:spPr>
      </p:pic>
      <p:pic>
        <p:nvPicPr>
          <p:cNvPr id="5" name="Picture 5" descr="2-27"/>
          <p:cNvPicPr>
            <a:picLocks noChangeAspect="1" noChangeArrowheads="1"/>
          </p:cNvPicPr>
          <p:nvPr/>
        </p:nvPicPr>
        <p:blipFill>
          <a:blip r:embed="rId3" cstate="print"/>
          <a:srcRect/>
          <a:stretch>
            <a:fillRect/>
          </a:stretch>
        </p:blipFill>
        <p:spPr bwMode="auto">
          <a:xfrm>
            <a:off x="4842030" y="2942947"/>
            <a:ext cx="2052638" cy="1507331"/>
          </a:xfrm>
          <a:prstGeom prst="rect">
            <a:avLst/>
          </a:prstGeom>
          <a:noFill/>
          <a:ln w="25400">
            <a:solidFill>
              <a:srgbClr val="993300"/>
            </a:solidFill>
            <a:miter lim="800000"/>
            <a:headEnd/>
            <a:tailEnd/>
          </a:ln>
        </p:spPr>
      </p:pic>
      <p:pic>
        <p:nvPicPr>
          <p:cNvPr id="6" name="图片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22151" y="4624370"/>
            <a:ext cx="1080120" cy="1082774"/>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0012" y="4624369"/>
            <a:ext cx="1089459" cy="1089459"/>
          </a:xfrm>
          <a:prstGeom prst="rect">
            <a:avLst/>
          </a:prstGeom>
        </p:spPr>
      </p:pic>
      <p:sp>
        <p:nvSpPr>
          <p:cNvPr id="8" name="Rectangle 9">
            <a:extLst>
              <a:ext uri="{FF2B5EF4-FFF2-40B4-BE49-F238E27FC236}">
                <a16:creationId xmlns:a16="http://schemas.microsoft.com/office/drawing/2014/main" id="{6B72B173-7D8B-4763-8C01-DAF4E4CA95FE}"/>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60282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4" name="Rectangle 3"/>
          <p:cNvSpPr>
            <a:spLocks noGrp="1" noChangeArrowheads="1"/>
          </p:cNvSpPr>
          <p:nvPr>
            <p:ph type="title"/>
          </p:nvPr>
        </p:nvSpPr>
        <p:spPr/>
        <p:txBody>
          <a:bodyPr/>
          <a:lstStyle/>
          <a:p>
            <a:pPr eaLnBrk="1" hangingPunct="1"/>
            <a:r>
              <a:rPr lang="zh-CN" altLang="en-US" dirty="0"/>
              <a:t>霍夫和</a:t>
            </a:r>
            <a:r>
              <a:rPr lang="en-US" altLang="zh-CN" dirty="0"/>
              <a:t>Intel 4004 </a:t>
            </a:r>
          </a:p>
        </p:txBody>
      </p:sp>
      <p:sp>
        <p:nvSpPr>
          <p:cNvPr id="76805" name="Rectangle 4"/>
          <p:cNvSpPr>
            <a:spLocks noGrp="1" noChangeArrowheads="1"/>
          </p:cNvSpPr>
          <p:nvPr>
            <p:ph idx="1"/>
          </p:nvPr>
        </p:nvSpPr>
        <p:spPr/>
        <p:txBody>
          <a:bodyPr/>
          <a:lstStyle/>
          <a:p>
            <a:pPr algn="just" eaLnBrk="1" hangingPunct="1"/>
            <a:r>
              <a:rPr lang="en-US" altLang="zh-CN" dirty="0"/>
              <a:t>1971</a:t>
            </a:r>
            <a:r>
              <a:rPr lang="zh-CN" altLang="en-US" dirty="0"/>
              <a:t>年</a:t>
            </a:r>
            <a:r>
              <a:rPr lang="en-US" altLang="zh-CN" dirty="0"/>
              <a:t>1</a:t>
            </a:r>
            <a:r>
              <a:rPr lang="zh-CN" altLang="en-US" dirty="0"/>
              <a:t>月，</a:t>
            </a:r>
            <a:r>
              <a:rPr lang="en-US" altLang="zh-CN" dirty="0"/>
              <a:t>Intel</a:t>
            </a:r>
            <a:r>
              <a:rPr lang="zh-CN" altLang="en-US" dirty="0"/>
              <a:t>公司的霍夫研制成功世界上第一块</a:t>
            </a:r>
            <a:r>
              <a:rPr lang="en-US" altLang="zh-CN" dirty="0"/>
              <a:t>4</a:t>
            </a:r>
            <a:r>
              <a:rPr lang="zh-CN" altLang="en-US" dirty="0"/>
              <a:t>位微处理器芯片</a:t>
            </a:r>
            <a:r>
              <a:rPr lang="en-US" altLang="zh-CN" dirty="0"/>
              <a:t>Intel 4004</a:t>
            </a:r>
            <a:r>
              <a:rPr lang="zh-CN" altLang="en-US" dirty="0"/>
              <a:t>，标志着第一代微处理器问世，微处理器和微机时代从此开始。</a:t>
            </a:r>
          </a:p>
          <a:p>
            <a:pPr algn="just" eaLnBrk="1" hangingPunct="1"/>
            <a:r>
              <a:rPr lang="en-US" altLang="zh-CN" dirty="0"/>
              <a:t>1971</a:t>
            </a:r>
            <a:r>
              <a:rPr lang="zh-CN" altLang="en-US" dirty="0"/>
              <a:t>年</a:t>
            </a:r>
            <a:r>
              <a:rPr lang="en-US" altLang="zh-CN" dirty="0"/>
              <a:t>11</a:t>
            </a:r>
            <a:r>
              <a:rPr lang="zh-CN" altLang="en-US" dirty="0"/>
              <a:t>月，</a:t>
            </a:r>
            <a:r>
              <a:rPr lang="en-US" altLang="zh-CN" dirty="0"/>
              <a:t>Intel</a:t>
            </a:r>
            <a:r>
              <a:rPr lang="zh-CN" altLang="en-US" dirty="0"/>
              <a:t>推出</a:t>
            </a:r>
            <a:r>
              <a:rPr lang="en-US" altLang="zh-CN" dirty="0"/>
              <a:t>MCS-4</a:t>
            </a:r>
            <a:r>
              <a:rPr lang="zh-CN" altLang="en-US" dirty="0"/>
              <a:t>微型计算机系统其包括</a:t>
            </a:r>
            <a:r>
              <a:rPr lang="en-US" altLang="zh-CN" dirty="0"/>
              <a:t>4001 ROM</a:t>
            </a:r>
            <a:r>
              <a:rPr lang="zh-CN" altLang="en-US" dirty="0"/>
              <a:t>芯片、</a:t>
            </a:r>
            <a:r>
              <a:rPr lang="en-US" altLang="zh-CN" dirty="0"/>
              <a:t>4002 RAM</a:t>
            </a:r>
            <a:r>
              <a:rPr lang="zh-CN" altLang="en-US" dirty="0"/>
              <a:t>芯片、</a:t>
            </a:r>
            <a:r>
              <a:rPr lang="en-US" altLang="zh-CN" dirty="0"/>
              <a:t>4003</a:t>
            </a:r>
            <a:r>
              <a:rPr lang="zh-CN" altLang="en-US" dirty="0"/>
              <a:t>移位寄存器芯片和</a:t>
            </a:r>
            <a:r>
              <a:rPr lang="en-US" altLang="zh-CN" dirty="0"/>
              <a:t>4004</a:t>
            </a:r>
            <a:r>
              <a:rPr lang="zh-CN" altLang="en-US" dirty="0"/>
              <a:t>微处理器。</a:t>
            </a:r>
          </a:p>
        </p:txBody>
      </p:sp>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00861" y="4288098"/>
            <a:ext cx="1171994" cy="1174874"/>
          </a:xfrm>
          <a:prstGeom prst="rect">
            <a:avLst/>
          </a:prstGeom>
        </p:spPr>
      </p:pic>
      <p:pic>
        <p:nvPicPr>
          <p:cNvPr id="4" name="图片 3">
            <a:extLst>
              <a:ext uri="{FF2B5EF4-FFF2-40B4-BE49-F238E27FC236}">
                <a16:creationId xmlns:a16="http://schemas.microsoft.com/office/drawing/2014/main" id="{ACDF051C-960D-4144-87C4-B3262CFC1407}"/>
              </a:ext>
            </a:extLst>
          </p:cNvPr>
          <p:cNvPicPr>
            <a:picLocks noChangeAspect="1"/>
          </p:cNvPicPr>
          <p:nvPr/>
        </p:nvPicPr>
        <p:blipFill>
          <a:blip r:embed="rId4"/>
          <a:stretch>
            <a:fillRect/>
          </a:stretch>
        </p:blipFill>
        <p:spPr>
          <a:xfrm>
            <a:off x="733724" y="3945814"/>
            <a:ext cx="2320783" cy="1517158"/>
          </a:xfrm>
          <a:prstGeom prst="rect">
            <a:avLst/>
          </a:prstGeom>
        </p:spPr>
      </p:pic>
      <p:pic>
        <p:nvPicPr>
          <p:cNvPr id="7" name="图片 6">
            <a:extLst>
              <a:ext uri="{FF2B5EF4-FFF2-40B4-BE49-F238E27FC236}">
                <a16:creationId xmlns:a16="http://schemas.microsoft.com/office/drawing/2014/main" id="{C77BB29E-ACC0-493A-9634-02F597116B41}"/>
              </a:ext>
            </a:extLst>
          </p:cNvPr>
          <p:cNvPicPr>
            <a:picLocks noChangeAspect="1"/>
          </p:cNvPicPr>
          <p:nvPr/>
        </p:nvPicPr>
        <p:blipFill>
          <a:blip r:embed="rId5"/>
          <a:stretch>
            <a:fillRect/>
          </a:stretch>
        </p:blipFill>
        <p:spPr>
          <a:xfrm>
            <a:off x="5136596" y="3570647"/>
            <a:ext cx="3273681" cy="1909647"/>
          </a:xfrm>
          <a:prstGeom prst="rect">
            <a:avLst/>
          </a:prstGeom>
        </p:spPr>
      </p:pic>
      <p:sp>
        <p:nvSpPr>
          <p:cNvPr id="8" name="Rectangle 9">
            <a:extLst>
              <a:ext uri="{FF2B5EF4-FFF2-40B4-BE49-F238E27FC236}">
                <a16:creationId xmlns:a16="http://schemas.microsoft.com/office/drawing/2014/main" id="{4BAE0684-7DAB-4A63-AB49-1C102A7A5224}"/>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749324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4004</a:t>
            </a:r>
            <a:endParaRPr lang="zh-CN" altLang="en-US" dirty="0"/>
          </a:p>
        </p:txBody>
      </p:sp>
      <p:sp>
        <p:nvSpPr>
          <p:cNvPr id="7" name="Rectangle 5"/>
          <p:cNvSpPr>
            <a:spLocks noChangeArrowheads="1"/>
          </p:cNvSpPr>
          <p:nvPr/>
        </p:nvSpPr>
        <p:spPr bwMode="auto">
          <a:xfrm>
            <a:off x="515011" y="4721690"/>
            <a:ext cx="3657600" cy="1085850"/>
          </a:xfrm>
          <a:prstGeom prst="rect">
            <a:avLst/>
          </a:prstGeom>
          <a:noFill/>
          <a:ln w="9525">
            <a:noFill/>
            <a:miter lim="800000"/>
            <a:headEnd/>
            <a:tailEnd/>
          </a:ln>
        </p:spPr>
        <p:txBody>
          <a:bodyPr/>
          <a:lstStyle/>
          <a:p>
            <a:pPr marL="257175" indent="-257175" algn="just" defTabSz="685800">
              <a:lnSpc>
                <a:spcPct val="120000"/>
              </a:lnSpc>
              <a:spcBef>
                <a:spcPct val="20000"/>
              </a:spcBef>
              <a:buClr>
                <a:srgbClr val="FFC000"/>
              </a:buClr>
              <a:buFont typeface="Wingdings" pitchFamily="2" charset="2"/>
              <a:buChar char="n"/>
            </a:pPr>
            <a:r>
              <a:rPr kumimoji="0" lang="en-US" altLang="zh-CN" sz="1800" dirty="0">
                <a:solidFill>
                  <a:srgbClr val="000000"/>
                </a:solidFill>
                <a:latin typeface="微软雅黑"/>
                <a:ea typeface="微软雅黑"/>
              </a:rPr>
              <a:t>2300</a:t>
            </a:r>
            <a:r>
              <a:rPr kumimoji="0" lang="zh-CN" altLang="en-US" sz="1800" dirty="0">
                <a:solidFill>
                  <a:srgbClr val="000000"/>
                </a:solidFill>
                <a:latin typeface="微软雅黑"/>
                <a:ea typeface="微软雅黑"/>
              </a:rPr>
              <a:t>个晶体管，性能远超当年的</a:t>
            </a:r>
            <a:r>
              <a:rPr kumimoji="0" lang="en-US" altLang="zh-CN" sz="1800" dirty="0">
                <a:solidFill>
                  <a:srgbClr val="000000"/>
                </a:solidFill>
                <a:latin typeface="微软雅黑"/>
                <a:ea typeface="微软雅黑"/>
              </a:rPr>
              <a:t>ENIAC</a:t>
            </a:r>
            <a:r>
              <a:rPr kumimoji="0" lang="zh-CN" altLang="en-US" sz="1800" dirty="0">
                <a:solidFill>
                  <a:srgbClr val="000000"/>
                </a:solidFill>
                <a:latin typeface="微软雅黑"/>
                <a:ea typeface="微软雅黑"/>
              </a:rPr>
              <a:t>，售价</a:t>
            </a:r>
            <a:r>
              <a:rPr kumimoji="0" lang="en-US" altLang="zh-CN" sz="1800" dirty="0">
                <a:solidFill>
                  <a:srgbClr val="000000"/>
                </a:solidFill>
                <a:latin typeface="微软雅黑"/>
                <a:ea typeface="微软雅黑"/>
              </a:rPr>
              <a:t>200</a:t>
            </a:r>
            <a:r>
              <a:rPr kumimoji="0" lang="zh-CN" altLang="en-US" sz="1800" dirty="0">
                <a:solidFill>
                  <a:srgbClr val="000000"/>
                </a:solidFill>
                <a:latin typeface="微软雅黑"/>
                <a:ea typeface="微软雅黑"/>
              </a:rPr>
              <a:t>美元。 </a:t>
            </a:r>
          </a:p>
        </p:txBody>
      </p:sp>
      <p:pic>
        <p:nvPicPr>
          <p:cNvPr id="10" name="图片 9">
            <a:extLst>
              <a:ext uri="{FF2B5EF4-FFF2-40B4-BE49-F238E27FC236}">
                <a16:creationId xmlns:a16="http://schemas.microsoft.com/office/drawing/2014/main" id="{016312DD-F93C-41AD-834B-A0CD4F5E6FF5}"/>
              </a:ext>
            </a:extLst>
          </p:cNvPr>
          <p:cNvPicPr>
            <a:picLocks noChangeAspect="1"/>
          </p:cNvPicPr>
          <p:nvPr/>
        </p:nvPicPr>
        <p:blipFill>
          <a:blip r:embed="rId2"/>
          <a:stretch>
            <a:fillRect/>
          </a:stretch>
        </p:blipFill>
        <p:spPr>
          <a:xfrm>
            <a:off x="4309217" y="1767334"/>
            <a:ext cx="4286250" cy="3879056"/>
          </a:xfrm>
          <a:prstGeom prst="rect">
            <a:avLst/>
          </a:prstGeom>
        </p:spPr>
      </p:pic>
      <p:pic>
        <p:nvPicPr>
          <p:cNvPr id="14" name="图片 13">
            <a:extLst>
              <a:ext uri="{FF2B5EF4-FFF2-40B4-BE49-F238E27FC236}">
                <a16:creationId xmlns:a16="http://schemas.microsoft.com/office/drawing/2014/main" id="{99504D9F-2B62-4E2F-97A6-B1C248462941}"/>
              </a:ext>
            </a:extLst>
          </p:cNvPr>
          <p:cNvPicPr>
            <a:picLocks noChangeAspect="1"/>
          </p:cNvPicPr>
          <p:nvPr/>
        </p:nvPicPr>
        <p:blipFill>
          <a:blip r:embed="rId3"/>
          <a:stretch>
            <a:fillRect/>
          </a:stretch>
        </p:blipFill>
        <p:spPr>
          <a:xfrm>
            <a:off x="548533" y="1891174"/>
            <a:ext cx="3529664" cy="2566526"/>
          </a:xfrm>
          <a:prstGeom prst="rect">
            <a:avLst/>
          </a:prstGeom>
        </p:spPr>
      </p:pic>
      <p:sp>
        <p:nvSpPr>
          <p:cNvPr id="6" name="Rectangle 9">
            <a:extLst>
              <a:ext uri="{FF2B5EF4-FFF2-40B4-BE49-F238E27FC236}">
                <a16:creationId xmlns:a16="http://schemas.microsoft.com/office/drawing/2014/main" id="{88B1A010-5DEC-4317-83AE-302E1A151CF1}"/>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108843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zh-CN" altLang="en-US"/>
              <a:t>第一台微型计算机：</a:t>
            </a:r>
            <a:r>
              <a:rPr lang="en-US" altLang="zh-CN"/>
              <a:t>Altair 8800 </a:t>
            </a:r>
          </a:p>
        </p:txBody>
      </p:sp>
      <p:sp>
        <p:nvSpPr>
          <p:cNvPr id="537603" name="Rectangle 3"/>
          <p:cNvSpPr>
            <a:spLocks noGrp="1" noChangeArrowheads="1"/>
          </p:cNvSpPr>
          <p:nvPr>
            <p:ph idx="1"/>
          </p:nvPr>
        </p:nvSpPr>
        <p:spPr>
          <a:xfrm>
            <a:off x="4316975" y="2215716"/>
            <a:ext cx="3935592" cy="3182652"/>
          </a:xfrm>
        </p:spPr>
        <p:txBody>
          <a:bodyPr>
            <a:normAutofit fontScale="85000" lnSpcReduction="20000"/>
          </a:bodyPr>
          <a:lstStyle/>
          <a:p>
            <a:pPr algn="just" eaLnBrk="1" hangingPunct="1"/>
            <a:r>
              <a:rPr lang="en-US" altLang="zh-CN" dirty="0">
                <a:latin typeface="华文新魏" pitchFamily="2" charset="-122"/>
              </a:rPr>
              <a:t>1975</a:t>
            </a:r>
            <a:r>
              <a:rPr lang="zh-CN" altLang="en-US" dirty="0">
                <a:latin typeface="华文新魏" pitchFamily="2" charset="-122"/>
              </a:rPr>
              <a:t>年</a:t>
            </a:r>
            <a:r>
              <a:rPr lang="en-US" altLang="zh-CN" dirty="0">
                <a:latin typeface="华文新魏" pitchFamily="2" charset="-122"/>
              </a:rPr>
              <a:t>4</a:t>
            </a:r>
            <a:r>
              <a:rPr lang="zh-CN" altLang="en-US" dirty="0">
                <a:latin typeface="华文新魏" pitchFamily="2" charset="-122"/>
              </a:rPr>
              <a:t>月，</a:t>
            </a:r>
            <a:r>
              <a:rPr lang="en-US" altLang="zh-CN" dirty="0">
                <a:latin typeface="华文新魏" pitchFamily="2" charset="-122"/>
              </a:rPr>
              <a:t>MITS</a:t>
            </a:r>
            <a:r>
              <a:rPr lang="zh-CN" altLang="en-US" dirty="0">
                <a:latin typeface="华文新魏" pitchFamily="2" charset="-122"/>
              </a:rPr>
              <a:t>发布第一个通用型</a:t>
            </a:r>
            <a:r>
              <a:rPr lang="en-US" altLang="zh-CN" dirty="0">
                <a:latin typeface="华文新魏" pitchFamily="2" charset="-122"/>
              </a:rPr>
              <a:t>Altair 8800</a:t>
            </a:r>
            <a:r>
              <a:rPr lang="zh-CN" altLang="en-US" dirty="0">
                <a:latin typeface="华文新魏" pitchFamily="2" charset="-122"/>
              </a:rPr>
              <a:t>，售价</a:t>
            </a:r>
            <a:r>
              <a:rPr lang="en-US" altLang="zh-CN" dirty="0">
                <a:latin typeface="华文新魏" pitchFamily="2" charset="-122"/>
              </a:rPr>
              <a:t>375</a:t>
            </a:r>
            <a:r>
              <a:rPr lang="zh-CN" altLang="en-US" dirty="0">
                <a:latin typeface="华文新魏" pitchFamily="2" charset="-122"/>
              </a:rPr>
              <a:t>美元，带有</a:t>
            </a:r>
            <a:r>
              <a:rPr lang="en-US" altLang="zh-CN" dirty="0">
                <a:latin typeface="华文新魏" pitchFamily="2" charset="-122"/>
              </a:rPr>
              <a:t>1KB</a:t>
            </a:r>
            <a:r>
              <a:rPr lang="zh-CN" altLang="en-US" dirty="0">
                <a:latin typeface="华文新魏" pitchFamily="2" charset="-122"/>
              </a:rPr>
              <a:t>存储器。这是世界上第一台微型计算机。 </a:t>
            </a:r>
          </a:p>
          <a:p>
            <a:pPr eaLnBrk="1" hangingPunct="1"/>
            <a:r>
              <a:rPr lang="en-US" altLang="zh-CN" dirty="0">
                <a:latin typeface="华文新魏" pitchFamily="2" charset="-122"/>
              </a:rPr>
              <a:t>Altair</a:t>
            </a:r>
            <a:r>
              <a:rPr lang="zh-CN" altLang="en-US" dirty="0">
                <a:latin typeface="华文新魏" pitchFamily="2" charset="-122"/>
              </a:rPr>
              <a:t>定位在青年电脑迷市场 </a:t>
            </a:r>
          </a:p>
          <a:p>
            <a:pPr eaLnBrk="1" hangingPunct="1"/>
            <a:r>
              <a:rPr lang="en-US" altLang="zh-CN" dirty="0">
                <a:latin typeface="华文新魏" pitchFamily="2" charset="-122"/>
              </a:rPr>
              <a:t>Paul Allen</a:t>
            </a:r>
            <a:r>
              <a:rPr lang="zh-CN" altLang="en-US" dirty="0">
                <a:latin typeface="华文新魏" pitchFamily="2" charset="-122"/>
              </a:rPr>
              <a:t>和</a:t>
            </a:r>
            <a:r>
              <a:rPr lang="en-US" altLang="zh-CN" dirty="0">
                <a:latin typeface="华文新魏" pitchFamily="2" charset="-122"/>
              </a:rPr>
              <a:t>Bill Gates</a:t>
            </a:r>
            <a:r>
              <a:rPr lang="zh-CN" altLang="en-US" dirty="0">
                <a:latin typeface="华文新魏" pitchFamily="2" charset="-122"/>
              </a:rPr>
              <a:t>在三周内为</a:t>
            </a:r>
            <a:r>
              <a:rPr lang="en-US" altLang="zh-CN" dirty="0">
                <a:latin typeface="华文新魏" pitchFamily="2" charset="-122"/>
              </a:rPr>
              <a:t>Altair</a:t>
            </a:r>
            <a:r>
              <a:rPr lang="zh-CN" altLang="en-US" dirty="0">
                <a:latin typeface="华文新魏" pitchFamily="2" charset="-122"/>
              </a:rPr>
              <a:t>开发出</a:t>
            </a:r>
            <a:r>
              <a:rPr lang="en-US" altLang="zh-CN" dirty="0">
                <a:latin typeface="华文新魏" pitchFamily="2" charset="-122"/>
              </a:rPr>
              <a:t>BASIC</a:t>
            </a:r>
            <a:r>
              <a:rPr lang="zh-CN" altLang="en-US" dirty="0">
                <a:latin typeface="华文新魏" pitchFamily="2" charset="-122"/>
              </a:rPr>
              <a:t>语言，</a:t>
            </a:r>
            <a:r>
              <a:rPr lang="en-US" altLang="zh-CN" dirty="0">
                <a:latin typeface="华文新魏" pitchFamily="2" charset="-122"/>
              </a:rPr>
              <a:t>MITS</a:t>
            </a:r>
            <a:r>
              <a:rPr lang="zh-CN" altLang="en-US" dirty="0">
                <a:latin typeface="华文新魏" pitchFamily="2" charset="-122"/>
              </a:rPr>
              <a:t>成为两个未来富翁的第一个客户 。</a:t>
            </a:r>
          </a:p>
        </p:txBody>
      </p:sp>
      <p:pic>
        <p:nvPicPr>
          <p:cNvPr id="5376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31641" y="1916832"/>
            <a:ext cx="2573419" cy="1512168"/>
          </a:xfrm>
          <a:prstGeom prst="rect">
            <a:avLst/>
          </a:prstGeom>
          <a:noFill/>
          <a:ln w="25400">
            <a:noFill/>
            <a:miter lim="800000"/>
            <a:headEnd/>
            <a:tailEnd/>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8209" y="3807042"/>
            <a:ext cx="2520281" cy="1512168"/>
          </a:xfrm>
          <a:prstGeom prst="rect">
            <a:avLst/>
          </a:prstGeom>
        </p:spPr>
      </p:pic>
      <p:sp>
        <p:nvSpPr>
          <p:cNvPr id="3" name="矩形 2"/>
          <p:cNvSpPr/>
          <p:nvPr/>
        </p:nvSpPr>
        <p:spPr>
          <a:xfrm>
            <a:off x="1522250" y="5535234"/>
            <a:ext cx="1953676" cy="300082"/>
          </a:xfrm>
          <a:prstGeom prst="rect">
            <a:avLst/>
          </a:prstGeom>
        </p:spPr>
        <p:txBody>
          <a:bodyPr wrap="none">
            <a:spAutoFit/>
          </a:bodyPr>
          <a:lstStyle/>
          <a:p>
            <a:pPr algn="just" defTabSz="685800">
              <a:spcAft>
                <a:spcPts val="0"/>
              </a:spcAft>
            </a:pPr>
            <a:r>
              <a:rPr kumimoji="0" lang="en-US" altLang="zh-CN" sz="1350" i="1" kern="100" dirty="0">
                <a:solidFill>
                  <a:srgbClr val="000000"/>
                </a:solidFill>
                <a:latin typeface="Calibri" panose="020F0502020204030204" pitchFamily="34" charset="0"/>
                <a:cs typeface="Times New Roman" panose="02020603050405020304" pitchFamily="18" charset="0"/>
              </a:rPr>
              <a:t>http://oldcomputers.net/</a:t>
            </a:r>
            <a:endParaRPr kumimoji="0" lang="zh-CN" altLang="zh-CN" sz="1350" i="1" kern="100" dirty="0">
              <a:solidFill>
                <a:srgbClr val="000000"/>
              </a:solidFill>
              <a:latin typeface="Calibri" panose="020F0502020204030204" pitchFamily="34" charset="0"/>
              <a:cs typeface="Times New Roman" panose="02020603050405020304" pitchFamily="18" charset="0"/>
            </a:endParaRPr>
          </a:p>
        </p:txBody>
      </p:sp>
      <p:sp>
        <p:nvSpPr>
          <p:cNvPr id="7" name="Rectangle 9">
            <a:extLst>
              <a:ext uri="{FF2B5EF4-FFF2-40B4-BE49-F238E27FC236}">
                <a16:creationId xmlns:a16="http://schemas.microsoft.com/office/drawing/2014/main" id="{8FA4B7FD-0318-4BC8-BD2A-3363B0A4247F}"/>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843285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我国计算机技术的发展</a:t>
            </a:r>
          </a:p>
        </p:txBody>
      </p:sp>
      <p:sp>
        <p:nvSpPr>
          <p:cNvPr id="3" name="内容占位符 2"/>
          <p:cNvSpPr>
            <a:spLocks noGrp="1"/>
          </p:cNvSpPr>
          <p:nvPr>
            <p:ph idx="1"/>
          </p:nvPr>
        </p:nvSpPr>
        <p:spPr>
          <a:xfrm>
            <a:off x="365866" y="1564323"/>
            <a:ext cx="8073284" cy="4227768"/>
          </a:xfrm>
        </p:spPr>
        <p:txBody>
          <a:bodyPr>
            <a:normAutofit/>
          </a:bodyPr>
          <a:lstStyle/>
          <a:p>
            <a:pPr algn="just">
              <a:lnSpc>
                <a:spcPct val="150000"/>
              </a:lnSpc>
            </a:pPr>
            <a:r>
              <a:rPr lang="en-US" altLang="zh-CN" sz="1800" dirty="0"/>
              <a:t>1953</a:t>
            </a:r>
            <a:r>
              <a:rPr lang="zh-CN" altLang="en-US" sz="1800" dirty="0"/>
              <a:t>年开始，</a:t>
            </a:r>
            <a:r>
              <a:rPr lang="en-US" altLang="zh-CN" sz="1800" dirty="0"/>
              <a:t>1958</a:t>
            </a:r>
            <a:r>
              <a:rPr lang="zh-CN" altLang="en-US" sz="1800" dirty="0"/>
              <a:t>年研究出第一台计算机</a:t>
            </a:r>
            <a:r>
              <a:rPr lang="en-US" altLang="zh-CN" sz="1800" dirty="0"/>
              <a:t>103</a:t>
            </a:r>
            <a:r>
              <a:rPr lang="zh-CN" altLang="en-US" sz="1800" dirty="0"/>
              <a:t>型通用计算机。</a:t>
            </a:r>
          </a:p>
          <a:p>
            <a:pPr algn="just">
              <a:lnSpc>
                <a:spcPct val="150000"/>
              </a:lnSpc>
            </a:pPr>
            <a:r>
              <a:rPr lang="en-US" altLang="zh-CN" sz="1800" dirty="0"/>
              <a:t>50</a:t>
            </a:r>
            <a:r>
              <a:rPr lang="zh-CN" altLang="en-US" sz="1800" dirty="0"/>
              <a:t>年来相继研究出了第二代，第三代计算机。</a:t>
            </a:r>
          </a:p>
          <a:p>
            <a:pPr algn="just">
              <a:lnSpc>
                <a:spcPct val="150000"/>
              </a:lnSpc>
            </a:pPr>
            <a:r>
              <a:rPr lang="en-US" altLang="zh-CN" sz="1800" dirty="0"/>
              <a:t>80</a:t>
            </a:r>
            <a:r>
              <a:rPr lang="zh-CN" altLang="en-US" sz="1800" dirty="0"/>
              <a:t>年代研究出了每秒１亿次的巨型机，银河</a:t>
            </a:r>
            <a:r>
              <a:rPr lang="en-US" altLang="zh-CN" sz="1800" dirty="0"/>
              <a:t>I,II,</a:t>
            </a:r>
            <a:r>
              <a:rPr lang="zh-CN" altLang="en-US" sz="1800" dirty="0"/>
              <a:t>其他如曙光天演</a:t>
            </a:r>
            <a:endParaRPr lang="en-US" altLang="zh-CN" sz="1800" dirty="0"/>
          </a:p>
          <a:p>
            <a:pPr algn="just">
              <a:lnSpc>
                <a:spcPct val="150000"/>
              </a:lnSpc>
            </a:pPr>
            <a:r>
              <a:rPr lang="en-US" altLang="zh-CN" sz="1800" dirty="0"/>
              <a:t>1985</a:t>
            </a:r>
            <a:r>
              <a:rPr lang="zh-CN" altLang="en-US" sz="1800" dirty="0"/>
              <a:t>年</a:t>
            </a:r>
            <a:r>
              <a:rPr lang="en-US" altLang="zh-CN" sz="1800" dirty="0"/>
              <a:t>6</a:t>
            </a:r>
            <a:r>
              <a:rPr lang="zh-CN" altLang="en-US" sz="1800" dirty="0"/>
              <a:t>月，中国第一台自行研制的微机长城</a:t>
            </a:r>
            <a:r>
              <a:rPr lang="en-US" altLang="zh-CN" sz="1800" dirty="0"/>
              <a:t>0520</a:t>
            </a:r>
            <a:r>
              <a:rPr lang="zh-CN" altLang="en-US" sz="1800" dirty="0"/>
              <a:t>研制成功</a:t>
            </a:r>
            <a:endParaRPr lang="en-US" altLang="zh-CN" sz="1800" dirty="0"/>
          </a:p>
          <a:p>
            <a:pPr lvl="1" algn="just">
              <a:lnSpc>
                <a:spcPct val="150000"/>
              </a:lnSpc>
            </a:pPr>
            <a:r>
              <a:rPr lang="zh-CN" altLang="en-US" sz="1350" dirty="0"/>
              <a:t>广告词：</a:t>
            </a:r>
            <a:r>
              <a:rPr lang="zh-CN" altLang="en-US" sz="1350" dirty="0">
                <a:latin typeface="宋体" pitchFamily="2" charset="-122"/>
              </a:rPr>
              <a:t>“</a:t>
            </a:r>
            <a:r>
              <a:rPr lang="zh-CN" altLang="en-US" sz="1350" dirty="0"/>
              <a:t>一台我们自己制造的能够处理中文的电脑</a:t>
            </a:r>
            <a:r>
              <a:rPr lang="zh-CN" altLang="en-US" sz="1350" dirty="0">
                <a:latin typeface="宋体" pitchFamily="2" charset="-122"/>
              </a:rPr>
              <a:t>”</a:t>
            </a:r>
            <a:r>
              <a:rPr lang="zh-CN" altLang="en-US" sz="1350" dirty="0"/>
              <a:t>。 </a:t>
            </a:r>
          </a:p>
          <a:p>
            <a:pPr algn="just">
              <a:lnSpc>
                <a:spcPct val="150000"/>
              </a:lnSpc>
            </a:pPr>
            <a:r>
              <a:rPr lang="zh-CN" altLang="en-US" sz="1800" dirty="0"/>
              <a:t>高性能计算，并行计算上已紧跟国际先进水平，但计算机的核心部件</a:t>
            </a:r>
            <a:r>
              <a:rPr lang="en-US" altLang="zh-CN" sz="1800" dirty="0"/>
              <a:t>CPU</a:t>
            </a:r>
            <a:r>
              <a:rPr lang="zh-CN" altLang="en-US" sz="1800" dirty="0"/>
              <a:t>技术还远远落后。</a:t>
            </a:r>
          </a:p>
          <a:p>
            <a:pPr algn="just">
              <a:lnSpc>
                <a:spcPct val="150000"/>
              </a:lnSpc>
            </a:pPr>
            <a:r>
              <a:rPr lang="zh-CN" altLang="en-US" sz="1800" dirty="0"/>
              <a:t>中科院研究开发的龙芯／</a:t>
            </a:r>
            <a:r>
              <a:rPr lang="en-US" altLang="zh-CN" sz="1800" dirty="0"/>
              <a:t>GODSON</a:t>
            </a:r>
          </a:p>
          <a:p>
            <a:pPr algn="just"/>
            <a:endParaRPr lang="zh-CN" altLang="en-US" dirty="0"/>
          </a:p>
        </p:txBody>
      </p:sp>
      <p:sp>
        <p:nvSpPr>
          <p:cNvPr id="4" name="Rectangle 9">
            <a:extLst>
              <a:ext uri="{FF2B5EF4-FFF2-40B4-BE49-F238E27FC236}">
                <a16:creationId xmlns:a16="http://schemas.microsoft.com/office/drawing/2014/main" id="{A4407D07-B0AA-45CF-8A8B-416541B17781}"/>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192675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82FDD-1FF3-4CD8-8E44-84364D45F8AF}"/>
              </a:ext>
            </a:extLst>
          </p:cNvPr>
          <p:cNvSpPr>
            <a:spLocks noGrp="1"/>
          </p:cNvSpPr>
          <p:nvPr>
            <p:ph type="title"/>
          </p:nvPr>
        </p:nvSpPr>
        <p:spPr/>
        <p:txBody>
          <a:bodyPr/>
          <a:lstStyle/>
          <a:p>
            <a:r>
              <a:rPr lang="zh-CN" altLang="en-US" dirty="0"/>
              <a:t>计算机发展历程小结：</a:t>
            </a:r>
          </a:p>
        </p:txBody>
      </p:sp>
      <p:graphicFrame>
        <p:nvGraphicFramePr>
          <p:cNvPr id="4" name="内容占位符 3">
            <a:extLst>
              <a:ext uri="{FF2B5EF4-FFF2-40B4-BE49-F238E27FC236}">
                <a16:creationId xmlns:a16="http://schemas.microsoft.com/office/drawing/2014/main" id="{3F2CC2A0-AFC9-4E33-9F7F-F74D605A9584}"/>
              </a:ext>
            </a:extLst>
          </p:cNvPr>
          <p:cNvGraphicFramePr>
            <a:graphicFrameLocks noGrp="1"/>
          </p:cNvGraphicFramePr>
          <p:nvPr>
            <p:ph idx="1"/>
            <p:extLst>
              <p:ext uri="{D42A27DB-BD31-4B8C-83A1-F6EECF244321}">
                <p14:modId xmlns:p14="http://schemas.microsoft.com/office/powerpoint/2010/main" val="1115617955"/>
              </p:ext>
            </p:extLst>
          </p:nvPr>
        </p:nvGraphicFramePr>
        <p:xfrm>
          <a:off x="539552" y="875256"/>
          <a:ext cx="8299662" cy="4869180"/>
        </p:xfrm>
        <a:graphic>
          <a:graphicData uri="http://schemas.openxmlformats.org/drawingml/2006/table">
            <a:tbl>
              <a:tblPr firstRow="1" bandRow="1">
                <a:tableStyleId>{5C22544A-7EE6-4342-B048-85BDC9FD1C3A}</a:tableStyleId>
              </a:tblPr>
              <a:tblGrid>
                <a:gridCol w="1338589">
                  <a:extLst>
                    <a:ext uri="{9D8B030D-6E8A-4147-A177-3AD203B41FA5}">
                      <a16:colId xmlns:a16="http://schemas.microsoft.com/office/drawing/2014/main" val="1558726995"/>
                    </a:ext>
                  </a:extLst>
                </a:gridCol>
                <a:gridCol w="1558397">
                  <a:extLst>
                    <a:ext uri="{9D8B030D-6E8A-4147-A177-3AD203B41FA5}">
                      <a16:colId xmlns:a16="http://schemas.microsoft.com/office/drawing/2014/main" val="2987437790"/>
                    </a:ext>
                  </a:extLst>
                </a:gridCol>
                <a:gridCol w="1880276">
                  <a:extLst>
                    <a:ext uri="{9D8B030D-6E8A-4147-A177-3AD203B41FA5}">
                      <a16:colId xmlns:a16="http://schemas.microsoft.com/office/drawing/2014/main" val="2002703985"/>
                    </a:ext>
                  </a:extLst>
                </a:gridCol>
                <a:gridCol w="1693601">
                  <a:extLst>
                    <a:ext uri="{9D8B030D-6E8A-4147-A177-3AD203B41FA5}">
                      <a16:colId xmlns:a16="http://schemas.microsoft.com/office/drawing/2014/main" val="458907383"/>
                    </a:ext>
                  </a:extLst>
                </a:gridCol>
                <a:gridCol w="1828799">
                  <a:extLst>
                    <a:ext uri="{9D8B030D-6E8A-4147-A177-3AD203B41FA5}">
                      <a16:colId xmlns:a16="http://schemas.microsoft.com/office/drawing/2014/main" val="4017981267"/>
                    </a:ext>
                  </a:extLst>
                </a:gridCol>
              </a:tblGrid>
              <a:tr h="315244">
                <a:tc>
                  <a:txBody>
                    <a:bodyPr/>
                    <a:lstStyle/>
                    <a:p>
                      <a:endParaRPr lang="zh-CN" altLang="en-US" sz="18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gn="ctr"/>
                      <a:r>
                        <a:rPr lang="zh-CN" altLang="en-US" sz="1800" dirty="0">
                          <a:latin typeface="微软雅黑" panose="020B0503020204020204" pitchFamily="34" charset="-122"/>
                          <a:ea typeface="微软雅黑" panose="020B0503020204020204" pitchFamily="34" charset="-122"/>
                        </a:rPr>
                        <a:t>第一代</a:t>
                      </a:r>
                    </a:p>
                  </a:txBody>
                  <a:tcPr marL="68580" marR="68580" marT="34290" marB="34290"/>
                </a:tc>
                <a:tc>
                  <a:txBody>
                    <a:bodyPr/>
                    <a:lstStyle/>
                    <a:p>
                      <a:pPr algn="ctr"/>
                      <a:r>
                        <a:rPr lang="zh-CN" altLang="en-US" sz="1800" dirty="0">
                          <a:latin typeface="微软雅黑" panose="020B0503020204020204" pitchFamily="34" charset="-122"/>
                          <a:ea typeface="微软雅黑" panose="020B0503020204020204" pitchFamily="34" charset="-122"/>
                        </a:rPr>
                        <a:t>第二代</a:t>
                      </a:r>
                    </a:p>
                  </a:txBody>
                  <a:tcPr marL="68580" marR="68580" marT="34290" marB="34290"/>
                </a:tc>
                <a:tc>
                  <a:txBody>
                    <a:bodyPr/>
                    <a:lstStyle/>
                    <a:p>
                      <a:pPr algn="ctr"/>
                      <a:r>
                        <a:rPr lang="zh-CN" altLang="en-US" sz="1800" dirty="0">
                          <a:latin typeface="微软雅黑" panose="020B0503020204020204" pitchFamily="34" charset="-122"/>
                          <a:ea typeface="微软雅黑" panose="020B0503020204020204" pitchFamily="34" charset="-122"/>
                        </a:rPr>
                        <a:t>第三代</a:t>
                      </a:r>
                    </a:p>
                  </a:txBody>
                  <a:tcPr marL="68580" marR="68580" marT="34290" marB="34290"/>
                </a:tc>
                <a:tc>
                  <a:txBody>
                    <a:bodyPr/>
                    <a:lstStyle/>
                    <a:p>
                      <a:pPr algn="ctr"/>
                      <a:r>
                        <a:rPr lang="zh-CN" altLang="en-US" sz="1800" dirty="0">
                          <a:latin typeface="微软雅黑" panose="020B0503020204020204" pitchFamily="34" charset="-122"/>
                          <a:ea typeface="微软雅黑" panose="020B0503020204020204" pitchFamily="34" charset="-122"/>
                        </a:rPr>
                        <a:t>第四代</a:t>
                      </a:r>
                    </a:p>
                  </a:txBody>
                  <a:tcPr marL="68580" marR="68580" marT="34290" marB="34290"/>
                </a:tc>
                <a:extLst>
                  <a:ext uri="{0D108BD9-81ED-4DB2-BD59-A6C34878D82A}">
                    <a16:rowId xmlns:a16="http://schemas.microsoft.com/office/drawing/2014/main" val="1183522135"/>
                  </a:ext>
                </a:extLst>
              </a:tr>
              <a:tr h="315244">
                <a:tc>
                  <a:txBody>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年代</a:t>
                      </a:r>
                    </a:p>
                  </a:txBody>
                  <a:tcPr marL="68580" marR="68580" marT="34290" marB="34290" anchor="ctr">
                    <a:solidFill>
                      <a:srgbClr val="5B9BD5"/>
                    </a:solidFill>
                  </a:tcPr>
                </a:tc>
                <a:tc>
                  <a:txBody>
                    <a:bodyPr/>
                    <a:lstStyle/>
                    <a:p>
                      <a:pPr algn="ctr"/>
                      <a:r>
                        <a:rPr lang="en-US" altLang="zh-CN" sz="1800" b="0" dirty="0">
                          <a:latin typeface="微软雅黑" panose="020B0503020204020204" pitchFamily="34" charset="-122"/>
                          <a:ea typeface="微软雅黑" panose="020B0503020204020204" pitchFamily="34" charset="-122"/>
                        </a:rPr>
                        <a:t>1946~</a:t>
                      </a:r>
                      <a:endParaRPr lang="zh-CN" altLang="en-US" sz="1800" b="0"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r>
                        <a:rPr lang="en-US" altLang="zh-CN" sz="1800" b="0" dirty="0">
                          <a:latin typeface="微软雅黑" panose="020B0503020204020204" pitchFamily="34" charset="-122"/>
                          <a:ea typeface="微软雅黑" panose="020B0503020204020204" pitchFamily="34" charset="-122"/>
                        </a:rPr>
                        <a:t>1958~</a:t>
                      </a:r>
                      <a:endParaRPr lang="zh-CN" altLang="en-US" sz="1800" b="0"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r>
                        <a:rPr lang="en-US" altLang="zh-CN" sz="1800" b="0" dirty="0">
                          <a:latin typeface="微软雅黑" panose="020B0503020204020204" pitchFamily="34" charset="-122"/>
                          <a:ea typeface="微软雅黑" panose="020B0503020204020204" pitchFamily="34" charset="-122"/>
                        </a:rPr>
                        <a:t>1965~</a:t>
                      </a:r>
                      <a:endParaRPr lang="zh-CN" altLang="en-US" sz="1800" b="0"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r>
                        <a:rPr lang="en-US" altLang="zh-CN" sz="1800" b="0" dirty="0">
                          <a:latin typeface="微软雅黑" panose="020B0503020204020204" pitchFamily="34" charset="-122"/>
                          <a:ea typeface="微软雅黑" panose="020B0503020204020204" pitchFamily="34" charset="-122"/>
                        </a:rPr>
                        <a:t>1971~</a:t>
                      </a:r>
                      <a:endParaRPr lang="zh-CN" altLang="en-US" sz="1800" b="0" dirty="0">
                        <a:latin typeface="微软雅黑" panose="020B0503020204020204" pitchFamily="34" charset="-122"/>
                        <a:ea typeface="微软雅黑" panose="020B0503020204020204" pitchFamily="34" charset="-122"/>
                      </a:endParaRPr>
                    </a:p>
                  </a:txBody>
                  <a:tcPr marL="68580" marR="68580" marT="34290" marB="34290" anchor="ctr"/>
                </a:tc>
                <a:extLst>
                  <a:ext uri="{0D108BD9-81ED-4DB2-BD59-A6C34878D82A}">
                    <a16:rowId xmlns:a16="http://schemas.microsoft.com/office/drawing/2014/main" val="3767806754"/>
                  </a:ext>
                </a:extLst>
              </a:tr>
              <a:tr h="315244">
                <a:tc>
                  <a:txBody>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基础器件</a:t>
                      </a:r>
                    </a:p>
                  </a:txBody>
                  <a:tcPr marL="68580" marR="68580" marT="34290" marB="34290" anchor="ctr">
                    <a:solidFill>
                      <a:srgbClr val="5B9BD5"/>
                    </a:solidFill>
                  </a:tcPr>
                </a:tc>
                <a:tc>
                  <a:txBody>
                    <a:bodyPr/>
                    <a:lstStyle/>
                    <a:p>
                      <a:pPr algn="ctr"/>
                      <a:r>
                        <a:rPr lang="zh-CN" altLang="en-US" sz="1800" b="0" dirty="0">
                          <a:latin typeface="微软雅黑" panose="020B0503020204020204" pitchFamily="34" charset="-122"/>
                          <a:ea typeface="微软雅黑" panose="020B0503020204020204" pitchFamily="34" charset="-122"/>
                        </a:rPr>
                        <a:t>电子管</a:t>
                      </a:r>
                    </a:p>
                  </a:txBody>
                  <a:tcPr marL="68580" marR="68580" marT="34290" marB="34290" anchor="ctr"/>
                </a:tc>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晶体管</a:t>
                      </a:r>
                    </a:p>
                  </a:txBody>
                  <a:tcPr marL="68580" marR="68580" marT="34290" marB="34290" anchor="ctr"/>
                </a:tc>
                <a:tc>
                  <a:txBody>
                    <a:bodyPr/>
                    <a:lstStyle/>
                    <a:p>
                      <a:pPr algn="ctr"/>
                      <a:r>
                        <a:rPr lang="zh-CN" altLang="en-US" sz="1800" b="0" dirty="0">
                          <a:latin typeface="微软雅黑" panose="020B0503020204020204" pitchFamily="34" charset="-122"/>
                          <a:ea typeface="微软雅黑" panose="020B0503020204020204" pitchFamily="34" charset="-122"/>
                        </a:rPr>
                        <a:t>集成电路</a:t>
                      </a:r>
                    </a:p>
                  </a:txBody>
                  <a:tcPr marL="68580" marR="68580" marT="34290" marB="34290" anchor="ctr"/>
                </a:tc>
                <a:tc>
                  <a:txBody>
                    <a:bodyPr/>
                    <a:lstStyle/>
                    <a:p>
                      <a:pPr algn="ctr"/>
                      <a:r>
                        <a:rPr lang="zh-CN" altLang="en-US" sz="1800" b="0" dirty="0">
                          <a:latin typeface="微软雅黑" panose="020B0503020204020204" pitchFamily="34" charset="-122"/>
                          <a:ea typeface="微软雅黑" panose="020B0503020204020204" pitchFamily="34" charset="-122"/>
                        </a:rPr>
                        <a:t>超大规模集成电路</a:t>
                      </a:r>
                    </a:p>
                  </a:txBody>
                  <a:tcPr marL="68580" marR="68580" marT="34290" marB="34290" anchor="ctr"/>
                </a:tc>
                <a:extLst>
                  <a:ext uri="{0D108BD9-81ED-4DB2-BD59-A6C34878D82A}">
                    <a16:rowId xmlns:a16="http://schemas.microsoft.com/office/drawing/2014/main" val="2750407334"/>
                  </a:ext>
                </a:extLst>
              </a:tr>
              <a:tr h="544120">
                <a:tc>
                  <a:txBody>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运算速度</a:t>
                      </a:r>
                    </a:p>
                  </a:txBody>
                  <a:tcPr marL="68580" marR="68580" marT="34290" marB="34290" anchor="ctr">
                    <a:solidFill>
                      <a:srgbClr val="5B9B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latin typeface="微软雅黑" panose="020B0503020204020204" pitchFamily="34" charset="-122"/>
                          <a:ea typeface="微软雅黑" panose="020B0503020204020204" pitchFamily="34" charset="-122"/>
                        </a:rPr>
                        <a:t>几千</a:t>
                      </a:r>
                      <a:r>
                        <a:rPr lang="en-US" altLang="zh-CN" sz="1800" b="0" dirty="0">
                          <a:latin typeface="微软雅黑" panose="020B0503020204020204" pitchFamily="34" charset="-122"/>
                          <a:ea typeface="微软雅黑" panose="020B0503020204020204" pitchFamily="34" charset="-122"/>
                        </a:rPr>
                        <a:t>~</a:t>
                      </a:r>
                      <a:r>
                        <a:rPr lang="zh-CN" altLang="en-US" sz="1800" b="0" dirty="0">
                          <a:latin typeface="微软雅黑" panose="020B0503020204020204" pitchFamily="34" charset="-122"/>
                          <a:ea typeface="微软雅黑" panose="020B0503020204020204" pitchFamily="34" charset="-122"/>
                        </a:rPr>
                        <a:t>几万次</a:t>
                      </a:r>
                      <a:r>
                        <a:rPr lang="en-US" altLang="zh-CN" sz="1800" b="0" dirty="0">
                          <a:latin typeface="微软雅黑" panose="020B0503020204020204" pitchFamily="34" charset="-122"/>
                          <a:ea typeface="微软雅黑" panose="020B0503020204020204" pitchFamily="34" charset="-122"/>
                        </a:rPr>
                        <a:t>/s</a:t>
                      </a:r>
                      <a:endParaRPr lang="zh-CN" altLang="en-US" sz="1800" b="0"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latin typeface="微软雅黑" panose="020B0503020204020204" pitchFamily="34" charset="-122"/>
                          <a:ea typeface="微软雅黑" panose="020B0503020204020204" pitchFamily="34" charset="-122"/>
                        </a:rPr>
                        <a:t>几万</a:t>
                      </a:r>
                      <a:r>
                        <a:rPr lang="en-US" altLang="zh-CN" sz="1800" b="0" dirty="0">
                          <a:latin typeface="微软雅黑" panose="020B0503020204020204" pitchFamily="34" charset="-122"/>
                          <a:ea typeface="微软雅黑" panose="020B0503020204020204" pitchFamily="34" charset="-122"/>
                        </a:rPr>
                        <a:t>~</a:t>
                      </a:r>
                      <a:r>
                        <a:rPr lang="zh-CN" altLang="en-US" sz="1800" b="0" dirty="0">
                          <a:latin typeface="微软雅黑" panose="020B0503020204020204" pitchFamily="34" charset="-122"/>
                          <a:ea typeface="微软雅黑" panose="020B0503020204020204" pitchFamily="34" charset="-122"/>
                        </a:rPr>
                        <a:t>几万次</a:t>
                      </a:r>
                      <a:r>
                        <a:rPr lang="en-US" altLang="zh-CN" sz="1800" b="0" dirty="0">
                          <a:latin typeface="微软雅黑" panose="020B0503020204020204" pitchFamily="34" charset="-122"/>
                          <a:ea typeface="微软雅黑" panose="020B0503020204020204" pitchFamily="34" charset="-122"/>
                        </a:rPr>
                        <a:t>/s</a:t>
                      </a:r>
                      <a:endParaRPr lang="zh-CN" altLang="en-US" sz="1800" b="0"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r>
                        <a:rPr lang="zh-CN" altLang="en-US" sz="1800" b="0" dirty="0">
                          <a:latin typeface="微软雅黑" panose="020B0503020204020204" pitchFamily="34" charset="-122"/>
                          <a:ea typeface="微软雅黑" panose="020B0503020204020204" pitchFamily="34" charset="-122"/>
                        </a:rPr>
                        <a:t>几十万</a:t>
                      </a:r>
                      <a:r>
                        <a:rPr lang="en-US" altLang="zh-CN" sz="1800" b="0" dirty="0">
                          <a:latin typeface="微软雅黑" panose="020B0503020204020204" pitchFamily="34" charset="-122"/>
                          <a:ea typeface="微软雅黑" panose="020B0503020204020204" pitchFamily="34" charset="-122"/>
                        </a:rPr>
                        <a:t>~</a:t>
                      </a:r>
                      <a:r>
                        <a:rPr lang="zh-CN" altLang="en-US" sz="1800" b="0" dirty="0">
                          <a:latin typeface="微软雅黑" panose="020B0503020204020204" pitchFamily="34" charset="-122"/>
                          <a:ea typeface="微软雅黑" panose="020B0503020204020204" pitchFamily="34" charset="-122"/>
                        </a:rPr>
                        <a:t>几百万次</a:t>
                      </a:r>
                      <a:r>
                        <a:rPr lang="en-US" altLang="zh-CN" sz="1800" b="0" dirty="0">
                          <a:latin typeface="微软雅黑" panose="020B0503020204020204" pitchFamily="34" charset="-122"/>
                          <a:ea typeface="微软雅黑" panose="020B0503020204020204" pitchFamily="34" charset="-122"/>
                        </a:rPr>
                        <a:t>/s</a:t>
                      </a:r>
                      <a:endParaRPr lang="zh-CN" altLang="en-US" sz="1800" b="0"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r>
                        <a:rPr lang="en-US" altLang="zh-CN" sz="1800" b="0" dirty="0">
                          <a:latin typeface="微软雅黑" panose="020B0503020204020204" pitchFamily="34" charset="-122"/>
                          <a:ea typeface="微软雅黑" panose="020B0503020204020204" pitchFamily="34" charset="-122"/>
                        </a:rPr>
                        <a:t>MIPS-&gt;GIPS-&gt;TIPS</a:t>
                      </a:r>
                      <a:endParaRPr lang="zh-CN" altLang="en-US" sz="1800" b="0" dirty="0">
                        <a:latin typeface="微软雅黑" panose="020B0503020204020204" pitchFamily="34" charset="-122"/>
                        <a:ea typeface="微软雅黑" panose="020B0503020204020204" pitchFamily="34" charset="-122"/>
                      </a:endParaRPr>
                    </a:p>
                  </a:txBody>
                  <a:tcPr marL="68580" marR="68580" marT="34290" marB="34290" anchor="ctr"/>
                </a:tc>
                <a:extLst>
                  <a:ext uri="{0D108BD9-81ED-4DB2-BD59-A6C34878D82A}">
                    <a16:rowId xmlns:a16="http://schemas.microsoft.com/office/drawing/2014/main" val="3907564515"/>
                  </a:ext>
                </a:extLst>
              </a:tr>
              <a:tr h="544120">
                <a:tc>
                  <a:txBody>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存储器</a:t>
                      </a:r>
                    </a:p>
                  </a:txBody>
                  <a:tcPr marL="68580" marR="68580" marT="34290" marB="34290" anchor="ctr">
                    <a:solidFill>
                      <a:srgbClr val="5B9BD5"/>
                    </a:solidFill>
                  </a:tcP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水银延迟线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磁鼓、纸带、卡片 </a:t>
                      </a:r>
                    </a:p>
                  </a:txBody>
                  <a:tcPr marL="68580" marR="68580" marT="34290" marB="34290"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磁芯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磁盘、磁带</a:t>
                      </a:r>
                    </a:p>
                  </a:txBody>
                  <a:tcPr marL="68580" marR="68580" marT="34290" marB="34290"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半导体</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a:t>
                      </a:r>
                    </a:p>
                  </a:txBody>
                  <a:tcPr marL="68580" marR="68580" marT="34290" marB="34290" anchor="ctr"/>
                </a:tc>
                <a:tc>
                  <a:txBody>
                    <a:bodyPr/>
                    <a:lstStyle/>
                    <a:p>
                      <a:pPr algn="ctr"/>
                      <a:r>
                        <a:rPr lang="zh-CN" altLang="en-US" sz="1800" b="0" dirty="0">
                          <a:solidFill>
                            <a:schemeClr val="accent2"/>
                          </a:solidFill>
                          <a:latin typeface="微软雅黑" panose="020B0503020204020204" pitchFamily="34" charset="-122"/>
                          <a:ea typeface="微软雅黑" panose="020B0503020204020204" pitchFamily="34" charset="-122"/>
                        </a:rPr>
                        <a:t>半导体</a:t>
                      </a:r>
                      <a:endParaRPr lang="en-US" altLang="zh-CN" sz="1800" b="0" dirty="0">
                        <a:solidFill>
                          <a:schemeClr val="accent2"/>
                        </a:solidFill>
                        <a:latin typeface="微软雅黑" panose="020B0503020204020204" pitchFamily="34" charset="-122"/>
                        <a:ea typeface="微软雅黑" panose="020B0503020204020204" pitchFamily="34" charset="-122"/>
                      </a:endParaRPr>
                    </a:p>
                    <a:p>
                      <a:pPr algn="ctr"/>
                      <a:r>
                        <a:rPr lang="zh-CN" altLang="en-US" sz="1800" b="0" dirty="0">
                          <a:solidFill>
                            <a:schemeClr val="accent2"/>
                          </a:solidFill>
                          <a:latin typeface="微软雅黑" panose="020B0503020204020204" pitchFamily="34" charset="-122"/>
                          <a:ea typeface="微软雅黑" panose="020B0503020204020204" pitchFamily="34" charset="-122"/>
                        </a:rPr>
                        <a:t>磁盘</a:t>
                      </a:r>
                      <a:endParaRPr lang="zh-CN" altLang="en-US" sz="1800" b="0" dirty="0">
                        <a:latin typeface="微软雅黑" panose="020B0503020204020204" pitchFamily="34" charset="-122"/>
                        <a:ea typeface="微软雅黑" panose="020B0503020204020204" pitchFamily="34" charset="-122"/>
                      </a:endParaRPr>
                    </a:p>
                  </a:txBody>
                  <a:tcPr marL="68580" marR="68580" marT="34290" marB="34290" anchor="ctr"/>
                </a:tc>
                <a:extLst>
                  <a:ext uri="{0D108BD9-81ED-4DB2-BD59-A6C34878D82A}">
                    <a16:rowId xmlns:a16="http://schemas.microsoft.com/office/drawing/2014/main" val="4153122667"/>
                  </a:ext>
                </a:extLst>
              </a:tr>
              <a:tr h="1010508">
                <a:tc>
                  <a:txBody>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特征</a:t>
                      </a:r>
                    </a:p>
                  </a:txBody>
                  <a:tcPr marL="68580" marR="68580" marT="34290" marB="34290" anchor="ctr">
                    <a:solidFill>
                      <a:srgbClr val="5B9BD5"/>
                    </a:solidFill>
                  </a:tcPr>
                </a:tc>
                <a:tc>
                  <a:txBody>
                    <a:bodyPr/>
                    <a:lstStyle/>
                    <a:p>
                      <a:pPr algn="ctr"/>
                      <a:r>
                        <a:rPr lang="zh-CN" altLang="en-US" sz="1800" b="0" dirty="0">
                          <a:latin typeface="微软雅黑" panose="020B0503020204020204" pitchFamily="34" charset="-122"/>
                          <a:ea typeface="微软雅黑" panose="020B0503020204020204" pitchFamily="34" charset="-122"/>
                        </a:rPr>
                        <a:t>机器语言</a:t>
                      </a:r>
                      <a:endParaRPr lang="en-US" altLang="zh-CN" sz="1800" b="0" dirty="0">
                        <a:latin typeface="微软雅黑" panose="020B0503020204020204" pitchFamily="34" charset="-122"/>
                        <a:ea typeface="微软雅黑" panose="020B0503020204020204" pitchFamily="34" charset="-122"/>
                      </a:endParaRPr>
                    </a:p>
                    <a:p>
                      <a:pPr algn="ctr"/>
                      <a:r>
                        <a:rPr lang="zh-CN" altLang="en-US" sz="1800" b="0" dirty="0">
                          <a:latin typeface="微软雅黑" panose="020B0503020204020204" pitchFamily="34" charset="-122"/>
                          <a:ea typeface="微软雅黑" panose="020B0503020204020204" pitchFamily="34" charset="-122"/>
                        </a:rPr>
                        <a:t>汇编语言</a:t>
                      </a:r>
                    </a:p>
                  </a:txBody>
                  <a:tcPr marL="68580" marR="68580" marT="34290" marB="34290" anchor="ctr"/>
                </a:tc>
                <a:tc>
                  <a:txBody>
                    <a:bodyPr/>
                    <a:lstStyle/>
                    <a:p>
                      <a:pPr algn="ctr"/>
                      <a:r>
                        <a:rPr lang="zh-CN" altLang="en-US" sz="1800" b="0" dirty="0">
                          <a:latin typeface="微软雅黑" panose="020B0503020204020204" pitchFamily="34" charset="-122"/>
                          <a:ea typeface="微软雅黑" panose="020B0503020204020204" pitchFamily="34" charset="-122"/>
                        </a:rPr>
                        <a:t>算法语言</a:t>
                      </a:r>
                      <a:endParaRPr lang="en-US" altLang="zh-CN" sz="1800" b="0" dirty="0">
                        <a:latin typeface="微软雅黑" panose="020B0503020204020204" pitchFamily="34" charset="-122"/>
                        <a:ea typeface="微软雅黑" panose="020B0503020204020204" pitchFamily="34" charset="-122"/>
                      </a:endParaRPr>
                    </a:p>
                    <a:p>
                      <a:pPr algn="ctr"/>
                      <a:r>
                        <a:rPr lang="en-US" altLang="zh-CN" sz="1800" b="0" dirty="0">
                          <a:latin typeface="微软雅黑" panose="020B0503020204020204" pitchFamily="34" charset="-122"/>
                          <a:ea typeface="微软雅黑" panose="020B0503020204020204" pitchFamily="34" charset="-122"/>
                        </a:rPr>
                        <a:t>FORTRAN</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ALGOL-60</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COBOL </a:t>
                      </a:r>
                    </a:p>
                    <a:p>
                      <a:pPr algn="ctr"/>
                      <a:r>
                        <a:rPr lang="zh-CN" altLang="en-US" sz="1800" b="0" dirty="0">
                          <a:latin typeface="微软雅黑" panose="020B0503020204020204" pitchFamily="34" charset="-122"/>
                          <a:ea typeface="微软雅黑" panose="020B0503020204020204" pitchFamily="34" charset="-122"/>
                        </a:rPr>
                        <a:t>操作系统</a:t>
                      </a:r>
                    </a:p>
                  </a:txBody>
                  <a:tcPr marL="68580" marR="68580" marT="34290" marB="34290" anchor="ctr"/>
                </a:tc>
                <a:tc>
                  <a:txBody>
                    <a:bodyPr/>
                    <a:lstStyle/>
                    <a:p>
                      <a:pPr algn="ctr"/>
                      <a:r>
                        <a:rPr lang="zh-CN" altLang="en-US" sz="1800" b="0" dirty="0">
                          <a:latin typeface="微软雅黑" panose="020B0503020204020204" pitchFamily="34" charset="-122"/>
                          <a:ea typeface="微软雅黑" panose="020B0503020204020204" pitchFamily="34" charset="-122"/>
                        </a:rPr>
                        <a:t>软件技术、</a:t>
                      </a:r>
                      <a:endParaRPr lang="en-US" altLang="zh-CN" sz="1800" b="0" dirty="0">
                        <a:latin typeface="微软雅黑" panose="020B0503020204020204" pitchFamily="34" charset="-122"/>
                        <a:ea typeface="微软雅黑" panose="020B0503020204020204" pitchFamily="34" charset="-122"/>
                      </a:endParaRPr>
                    </a:p>
                    <a:p>
                      <a:pPr algn="ctr"/>
                      <a:r>
                        <a:rPr lang="zh-CN" altLang="en-US" sz="1800" b="0" dirty="0">
                          <a:latin typeface="微软雅黑" panose="020B0503020204020204" pitchFamily="34" charset="-122"/>
                          <a:ea typeface="微软雅黑" panose="020B0503020204020204" pitchFamily="34" charset="-122"/>
                        </a:rPr>
                        <a:t>外设发展迅速</a:t>
                      </a:r>
                      <a:endParaRPr lang="en-US" altLang="zh-CN" sz="1800" b="0" dirty="0">
                        <a:latin typeface="微软雅黑" panose="020B0503020204020204" pitchFamily="34" charset="-122"/>
                        <a:ea typeface="微软雅黑" panose="020B0503020204020204" pitchFamily="34" charset="-122"/>
                      </a:endParaRPr>
                    </a:p>
                    <a:p>
                      <a:pPr algn="ctr"/>
                      <a:r>
                        <a:rPr lang="zh-CN" altLang="en-US" sz="1800" b="0" dirty="0">
                          <a:latin typeface="微软雅黑" panose="020B0503020204020204" pitchFamily="34" charset="-122"/>
                          <a:ea typeface="微软雅黑" panose="020B0503020204020204" pitchFamily="34" charset="-122"/>
                        </a:rPr>
                        <a:t>小型计算机</a:t>
                      </a:r>
                    </a:p>
                  </a:txBody>
                  <a:tcPr marL="68580" marR="68580" marT="34290" marB="34290" anchor="ctr"/>
                </a:tc>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微型计算机</a:t>
                      </a:r>
                      <a:endParaRPr lang="en-US" altLang="zh-CN" sz="1800" b="0" kern="1200" dirty="0">
                        <a:solidFill>
                          <a:schemeClr val="dk1"/>
                        </a:solidFill>
                        <a:latin typeface="微软雅黑" panose="020B0503020204020204" pitchFamily="34" charset="-122"/>
                        <a:ea typeface="微软雅黑" panose="020B0503020204020204" pitchFamily="34" charset="-122"/>
                        <a:cs typeface="+mn-cs"/>
                      </a:endParaRPr>
                    </a:p>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多机处理</a:t>
                      </a:r>
                      <a:r>
                        <a:rPr lang="en-US" altLang="zh-CN" sz="18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800" b="0" kern="1200" dirty="0">
                          <a:solidFill>
                            <a:schemeClr val="dk1"/>
                          </a:solidFill>
                          <a:latin typeface="微软雅黑" panose="020B0503020204020204" pitchFamily="34" charset="-122"/>
                          <a:ea typeface="微软雅黑" panose="020B0503020204020204" pitchFamily="34" charset="-122"/>
                          <a:cs typeface="+mn-cs"/>
                        </a:rPr>
                        <a:t>网络化</a:t>
                      </a:r>
                    </a:p>
                  </a:txBody>
                  <a:tcPr marL="68580" marR="68580" marT="34290" marB="34290" anchor="ctr"/>
                </a:tc>
                <a:extLst>
                  <a:ext uri="{0D108BD9-81ED-4DB2-BD59-A6C34878D82A}">
                    <a16:rowId xmlns:a16="http://schemas.microsoft.com/office/drawing/2014/main" val="1708602065"/>
                  </a:ext>
                </a:extLst>
              </a:tr>
              <a:tr h="315244">
                <a:tc>
                  <a:txBody>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应用范围</a:t>
                      </a:r>
                    </a:p>
                  </a:txBody>
                  <a:tcPr marL="68580" marR="68580" marT="34290" marB="34290" anchor="ctr">
                    <a:solidFill>
                      <a:srgbClr val="5B9BD5"/>
                    </a:solidFill>
                  </a:tcPr>
                </a:tc>
                <a:tc>
                  <a:txBody>
                    <a:bodyPr/>
                    <a:lstStyle/>
                    <a:p>
                      <a:pPr algn="ctr"/>
                      <a:r>
                        <a:rPr lang="zh-CN" altLang="en-US" sz="1800" b="0" dirty="0">
                          <a:latin typeface="微软雅黑" panose="020B0503020204020204" pitchFamily="34" charset="-122"/>
                          <a:ea typeface="微软雅黑" panose="020B0503020204020204" pitchFamily="34" charset="-122"/>
                        </a:rPr>
                        <a:t>科学计算</a:t>
                      </a:r>
                    </a:p>
                  </a:txBody>
                  <a:tcPr marL="68580" marR="68580" marT="34290" marB="34290"/>
                </a:tc>
                <a:tc>
                  <a:txBody>
                    <a:bodyPr/>
                    <a:lstStyle/>
                    <a:p>
                      <a:pPr algn="ctr"/>
                      <a:r>
                        <a:rPr lang="zh-CN" altLang="en-US" sz="1800" b="0" dirty="0">
                          <a:latin typeface="微软雅黑" panose="020B0503020204020204" pitchFamily="34" charset="-122"/>
                          <a:ea typeface="微软雅黑" panose="020B0503020204020204" pitchFamily="34" charset="-122"/>
                        </a:rPr>
                        <a:t>科学计算、数据处理</a:t>
                      </a:r>
                    </a:p>
                  </a:txBody>
                  <a:tcPr marL="68580" marR="68580" marT="34290" marB="34290"/>
                </a:tc>
                <a:tc>
                  <a:txBody>
                    <a:bodyPr/>
                    <a:lstStyle/>
                    <a:p>
                      <a:pPr algn="ctr"/>
                      <a:endParaRPr lang="zh-CN" altLang="en-US" sz="1800" b="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1800" b="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921117867"/>
                  </a:ext>
                </a:extLst>
              </a:tr>
            </a:tbl>
          </a:graphicData>
        </a:graphic>
      </p:graphicFrame>
      <p:sp>
        <p:nvSpPr>
          <p:cNvPr id="5" name="Rectangle 3">
            <a:extLst>
              <a:ext uri="{FF2B5EF4-FFF2-40B4-BE49-F238E27FC236}">
                <a16:creationId xmlns:a16="http://schemas.microsoft.com/office/drawing/2014/main" id="{2DE67215-748A-4F94-B685-675CE5CABEB3}"/>
              </a:ext>
            </a:extLst>
          </p:cNvPr>
          <p:cNvSpPr txBox="1">
            <a:spLocks noChangeArrowheads="1"/>
          </p:cNvSpPr>
          <p:nvPr/>
        </p:nvSpPr>
        <p:spPr>
          <a:xfrm>
            <a:off x="863739" y="5805264"/>
            <a:ext cx="7886699" cy="463232"/>
          </a:xfrm>
          <a:prstGeom prst="rect">
            <a:avLst/>
          </a:prstGeom>
        </p:spPr>
        <p:txBody>
          <a:bodyPr vert="horz" lIns="68580" tIns="34290" rIns="68580" bIns="3429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defTabSz="685800" fontAlgn="auto">
              <a:spcBef>
                <a:spcPts val="750"/>
              </a:spcBef>
              <a:spcAft>
                <a:spcPts val="0"/>
              </a:spcAft>
            </a:pPr>
            <a:r>
              <a:rPr kumimoji="0" lang="en-US" altLang="zh-CN" sz="1950" dirty="0">
                <a:solidFill>
                  <a:prstClr val="black"/>
                </a:solidFill>
              </a:rPr>
              <a:t> </a:t>
            </a:r>
            <a:r>
              <a:rPr kumimoji="0" lang="zh-CN" altLang="en-US" sz="1950" dirty="0">
                <a:solidFill>
                  <a:prstClr val="black"/>
                </a:solidFill>
              </a:rPr>
              <a:t>速度越来越快、 体积越来越小、 成本越来越低、 功耗越来越低</a:t>
            </a:r>
          </a:p>
          <a:p>
            <a:pPr marL="257175" indent="-257175" defTabSz="685800" fontAlgn="auto">
              <a:spcBef>
                <a:spcPts val="750"/>
              </a:spcBef>
              <a:spcAft>
                <a:spcPts val="0"/>
              </a:spcAft>
            </a:pPr>
            <a:endParaRPr kumimoji="0" lang="en-US" altLang="zh-CN" sz="1950" dirty="0">
              <a:solidFill>
                <a:prstClr val="black"/>
              </a:solidFill>
            </a:endParaRPr>
          </a:p>
        </p:txBody>
      </p:sp>
      <p:sp>
        <p:nvSpPr>
          <p:cNvPr id="6" name="Rectangle 9">
            <a:extLst>
              <a:ext uri="{FF2B5EF4-FFF2-40B4-BE49-F238E27FC236}">
                <a16:creationId xmlns:a16="http://schemas.microsoft.com/office/drawing/2014/main" id="{C8C63D1C-1B4E-4BC5-B488-420F2839BA65}"/>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85662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a:xfrm>
            <a:off x="153637" y="60033"/>
            <a:ext cx="8115300" cy="5638800"/>
          </a:xfrm>
        </p:spPr>
        <p:txBody>
          <a:bodyPr/>
          <a:lstStyle/>
          <a:p>
            <a:r>
              <a:rPr lang="zh-CN" altLang="en-US" dirty="0"/>
              <a:t>　　冯</a:t>
            </a:r>
            <a:r>
              <a:rPr lang="en-US" altLang="zh-CN" dirty="0"/>
              <a:t>·</a:t>
            </a:r>
            <a:r>
              <a:rPr lang="zh-CN" altLang="en-US" dirty="0"/>
              <a:t>诺依曼结构计算机的特点是</a:t>
            </a:r>
            <a:r>
              <a:rPr lang="en-US" altLang="zh-CN" dirty="0"/>
              <a:t>:</a:t>
            </a:r>
            <a:br>
              <a:rPr lang="en-US" altLang="zh-CN" dirty="0"/>
            </a:br>
            <a:r>
              <a:rPr lang="zh-CN" altLang="en-US" dirty="0"/>
              <a:t>　　</a:t>
            </a:r>
            <a:r>
              <a:rPr lang="en-US" altLang="zh-CN" dirty="0"/>
              <a:t>(1 )</a:t>
            </a:r>
            <a:r>
              <a:rPr lang="zh-CN" altLang="en-US" dirty="0"/>
              <a:t>计算机由五大部件构成</a:t>
            </a:r>
            <a:r>
              <a:rPr lang="en-US" altLang="zh-CN" dirty="0"/>
              <a:t>,</a:t>
            </a:r>
            <a:r>
              <a:rPr lang="zh-CN" altLang="en-US" dirty="0"/>
              <a:t>即计算机 </a:t>
            </a:r>
            <a:r>
              <a:rPr lang="en-US" altLang="zh-CN" dirty="0"/>
              <a:t>= </a:t>
            </a:r>
            <a:r>
              <a:rPr lang="zh-CN" altLang="en-US" dirty="0"/>
              <a:t>存储器 </a:t>
            </a:r>
            <a:r>
              <a:rPr lang="en-US" altLang="zh-CN" dirty="0"/>
              <a:t>+ </a:t>
            </a:r>
            <a:r>
              <a:rPr lang="zh-CN" altLang="en-US" dirty="0"/>
              <a:t>运算器 </a:t>
            </a:r>
            <a:r>
              <a:rPr lang="en-US" altLang="zh-CN" dirty="0"/>
              <a:t>+ </a:t>
            </a:r>
            <a:r>
              <a:rPr lang="zh-CN" altLang="en-US" dirty="0"/>
              <a:t>控制器 </a:t>
            </a:r>
            <a:r>
              <a:rPr lang="en-US" altLang="zh-CN" dirty="0"/>
              <a:t>+ </a:t>
            </a:r>
            <a:r>
              <a:rPr lang="zh-CN" altLang="en-US" dirty="0"/>
              <a:t>输入设备 </a:t>
            </a:r>
            <a:r>
              <a:rPr lang="en-US" altLang="zh-CN" dirty="0"/>
              <a:t>+ </a:t>
            </a:r>
            <a:r>
              <a:rPr lang="zh-CN" altLang="en-US" dirty="0"/>
              <a:t>输出设备。</a:t>
            </a:r>
            <a:br>
              <a:rPr lang="zh-CN" altLang="en-US" dirty="0"/>
            </a:br>
            <a:r>
              <a:rPr lang="zh-CN" altLang="en-US" dirty="0"/>
              <a:t>　　</a:t>
            </a:r>
            <a:r>
              <a:rPr lang="en-US" altLang="zh-CN" dirty="0"/>
              <a:t>(2 )</a:t>
            </a:r>
            <a:r>
              <a:rPr lang="zh-CN" altLang="en-US" dirty="0"/>
              <a:t>所有的程序</a:t>
            </a:r>
            <a:r>
              <a:rPr lang="en-US" altLang="zh-CN" dirty="0"/>
              <a:t>(</a:t>
            </a:r>
            <a:r>
              <a:rPr lang="zh-CN" altLang="en-US" dirty="0"/>
              <a:t>包括指令和数据</a:t>
            </a:r>
            <a:r>
              <a:rPr lang="en-US" altLang="zh-CN" dirty="0"/>
              <a:t>)</a:t>
            </a:r>
            <a:r>
              <a:rPr lang="zh-CN" altLang="en-US" dirty="0"/>
              <a:t>都是用二进制形式存储在内存中的。</a:t>
            </a:r>
            <a:br>
              <a:rPr lang="zh-CN" altLang="en-US" dirty="0"/>
            </a:br>
            <a:r>
              <a:rPr lang="zh-CN" altLang="en-US" dirty="0"/>
              <a:t>　　</a:t>
            </a:r>
            <a:r>
              <a:rPr lang="en-US" altLang="zh-CN" dirty="0"/>
              <a:t>(3 )</a:t>
            </a:r>
            <a:r>
              <a:rPr lang="zh-CN" altLang="en-US" dirty="0"/>
              <a:t>冯诺依曼核心思想</a:t>
            </a:r>
            <a:br>
              <a:rPr lang="zh-CN" altLang="en-US" dirty="0"/>
            </a:br>
            <a:endParaRPr lang="zh-CN" altLang="zh-CN" dirty="0"/>
          </a:p>
        </p:txBody>
      </p:sp>
      <p:grpSp>
        <p:nvGrpSpPr>
          <p:cNvPr id="2" name="组合 1">
            <a:extLst>
              <a:ext uri="{FF2B5EF4-FFF2-40B4-BE49-F238E27FC236}">
                <a16:creationId xmlns:a16="http://schemas.microsoft.com/office/drawing/2014/main" id="{715FB550-D749-402D-97F7-C6482320442A}"/>
              </a:ext>
            </a:extLst>
          </p:cNvPr>
          <p:cNvGrpSpPr/>
          <p:nvPr/>
        </p:nvGrpSpPr>
        <p:grpSpPr>
          <a:xfrm>
            <a:off x="371304" y="3008085"/>
            <a:ext cx="8718409" cy="2832427"/>
            <a:chOff x="371304" y="3008085"/>
            <a:chExt cx="8718409" cy="2832427"/>
          </a:xfrm>
        </p:grpSpPr>
        <p:grpSp>
          <p:nvGrpSpPr>
            <p:cNvPr id="23" name="组合 22">
              <a:extLst>
                <a:ext uri="{FF2B5EF4-FFF2-40B4-BE49-F238E27FC236}">
                  <a16:creationId xmlns:a16="http://schemas.microsoft.com/office/drawing/2014/main" id="{CA51B322-49C5-46BE-8B21-781AFD54B388}"/>
                </a:ext>
              </a:extLst>
            </p:cNvPr>
            <p:cNvGrpSpPr/>
            <p:nvPr/>
          </p:nvGrpSpPr>
          <p:grpSpPr>
            <a:xfrm>
              <a:off x="615328" y="3569116"/>
              <a:ext cx="3420075" cy="1558382"/>
              <a:chOff x="1617971" y="2416841"/>
              <a:chExt cx="4421828" cy="1830417"/>
            </a:xfrm>
            <a:solidFill>
              <a:schemeClr val="accent6">
                <a:lumMod val="40000"/>
                <a:lumOff val="60000"/>
              </a:schemeClr>
            </a:solidFill>
          </p:grpSpPr>
          <p:sp>
            <p:nvSpPr>
              <p:cNvPr id="25" name="Freeform 23">
                <a:extLst>
                  <a:ext uri="{FF2B5EF4-FFF2-40B4-BE49-F238E27FC236}">
                    <a16:creationId xmlns:a16="http://schemas.microsoft.com/office/drawing/2014/main" id="{A04975BB-5CAF-4F5C-9975-DB335F7B14F8}"/>
                  </a:ext>
                </a:extLst>
              </p:cNvPr>
              <p:cNvSpPr>
                <a:spLocks/>
              </p:cNvSpPr>
              <p:nvPr/>
            </p:nvSpPr>
            <p:spPr bwMode="auto">
              <a:xfrm rot="5400000">
                <a:off x="2913676" y="1121136"/>
                <a:ext cx="1830417" cy="4421828"/>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grpFill/>
              <a:ln>
                <a:noFill/>
              </a:ln>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8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EBD593E1-CE6B-4815-BF99-5997D47AD11B}"/>
                  </a:ext>
                </a:extLst>
              </p:cNvPr>
              <p:cNvSpPr/>
              <p:nvPr/>
            </p:nvSpPr>
            <p:spPr>
              <a:xfrm>
                <a:off x="2087221" y="2977391"/>
                <a:ext cx="3514087" cy="856235"/>
              </a:xfrm>
              <a:prstGeom prst="rect">
                <a:avLst/>
              </a:prstGeom>
              <a:grpFill/>
            </p:spPr>
            <p:txBody>
              <a:bodyPr wrap="square" anchor="ctr">
                <a:spAutoFit/>
              </a:bodyPr>
              <a:lstStyle/>
              <a:p>
                <a:pPr>
                  <a:lnSpc>
                    <a:spcPct val="120000"/>
                  </a:lnSpc>
                  <a:spcBef>
                    <a:spcPts val="569"/>
                  </a:spcBef>
                  <a:spcAft>
                    <a:spcPts val="569"/>
                  </a:spcAft>
                </a:pPr>
                <a:r>
                  <a:rPr lang="zh-CN" altLang="en-US" sz="18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存储程序</a:t>
                </a:r>
                <a:r>
                  <a:rPr lang="zh-CN" altLang="en-US" sz="1800" b="1" dirty="0">
                    <a:latin typeface="微软雅黑" panose="020B0503020204020204" pitchFamily="34" charset="-122"/>
                    <a:ea typeface="微软雅黑" panose="020B0503020204020204" pitchFamily="34" charset="-122"/>
                    <a:sym typeface="Arial" panose="020B0604020202020204" pitchFamily="34" charset="0"/>
                  </a:rPr>
                  <a:t>：</a:t>
                </a:r>
                <a:r>
                  <a:rPr lang="zh-CN" altLang="en-US" sz="1800" dirty="0">
                    <a:latin typeface="微软雅黑" panose="020B0503020204020204" pitchFamily="34" charset="-122"/>
                    <a:ea typeface="微软雅黑" panose="020B0503020204020204" pitchFamily="34" charset="-122"/>
                    <a:sym typeface="Arial" panose="020B0604020202020204" pitchFamily="34" charset="0"/>
                  </a:rPr>
                  <a:t>将程序存放在计算机的存储器中；</a:t>
                </a:r>
              </a:p>
            </p:txBody>
          </p:sp>
        </p:grpSp>
        <p:grpSp>
          <p:nvGrpSpPr>
            <p:cNvPr id="19" name="组合 18">
              <a:extLst>
                <a:ext uri="{FF2B5EF4-FFF2-40B4-BE49-F238E27FC236}">
                  <a16:creationId xmlns:a16="http://schemas.microsoft.com/office/drawing/2014/main" id="{F09325EB-EF04-451B-B2C8-B2A669A9A725}"/>
                </a:ext>
              </a:extLst>
            </p:cNvPr>
            <p:cNvGrpSpPr/>
            <p:nvPr/>
          </p:nvGrpSpPr>
          <p:grpSpPr>
            <a:xfrm>
              <a:off x="4684346" y="3008085"/>
              <a:ext cx="3917050" cy="2119415"/>
              <a:chOff x="6640189" y="1483610"/>
              <a:chExt cx="4688655" cy="3056359"/>
            </a:xfrm>
          </p:grpSpPr>
          <p:sp>
            <p:nvSpPr>
              <p:cNvPr id="21" name="Freeform 23">
                <a:extLst>
                  <a:ext uri="{FF2B5EF4-FFF2-40B4-BE49-F238E27FC236}">
                    <a16:creationId xmlns:a16="http://schemas.microsoft.com/office/drawing/2014/main" id="{6DD36B47-B058-4DE8-997C-52EE2D741862}"/>
                  </a:ext>
                </a:extLst>
              </p:cNvPr>
              <p:cNvSpPr>
                <a:spLocks/>
              </p:cNvSpPr>
              <p:nvPr/>
            </p:nvSpPr>
            <p:spPr bwMode="auto">
              <a:xfrm rot="5400000">
                <a:off x="7456337" y="667462"/>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80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ABA37331-8F25-4E23-86BC-5D465533D7D2}"/>
                  </a:ext>
                </a:extLst>
              </p:cNvPr>
              <p:cNvSpPr/>
              <p:nvPr/>
            </p:nvSpPr>
            <p:spPr>
              <a:xfrm>
                <a:off x="7149476" y="2072466"/>
                <a:ext cx="3737671" cy="2027505"/>
              </a:xfrm>
              <a:prstGeom prst="rect">
                <a:avLst/>
              </a:prstGeom>
            </p:spPr>
            <p:txBody>
              <a:bodyPr wrap="square" anchor="ctr">
                <a:spAutoFit/>
              </a:bodyPr>
              <a:lstStyle/>
              <a:p>
                <a:pPr>
                  <a:lnSpc>
                    <a:spcPct val="120000"/>
                  </a:lnSpc>
                  <a:spcBef>
                    <a:spcPts val="569"/>
                  </a:spcBef>
                  <a:spcAft>
                    <a:spcPts val="569"/>
                  </a:spcAft>
                </a:pPr>
                <a:r>
                  <a:rPr lang="zh-CN" altLang="en-US" sz="18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程序控制</a:t>
                </a:r>
                <a:r>
                  <a:rPr lang="zh-CN" altLang="en-US" sz="1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按指令地址访问存储器并取出指令，经译码依次产生指令执行所需的控制信号，实现对计算的控制，完成指令的功能。</a:t>
                </a:r>
              </a:p>
            </p:txBody>
          </p:sp>
        </p:grpSp>
        <p:grpSp>
          <p:nvGrpSpPr>
            <p:cNvPr id="13" name="组合 12">
              <a:extLst>
                <a:ext uri="{FF2B5EF4-FFF2-40B4-BE49-F238E27FC236}">
                  <a16:creationId xmlns:a16="http://schemas.microsoft.com/office/drawing/2014/main" id="{3EE48232-536A-4035-A247-699E45BB2605}"/>
                </a:ext>
              </a:extLst>
            </p:cNvPr>
            <p:cNvGrpSpPr/>
            <p:nvPr/>
          </p:nvGrpSpPr>
          <p:grpSpPr>
            <a:xfrm>
              <a:off x="4653312" y="5368969"/>
              <a:ext cx="4436401" cy="471543"/>
              <a:chOff x="5919971" y="5450962"/>
              <a:chExt cx="5735840" cy="553856"/>
            </a:xfrm>
          </p:grpSpPr>
          <p:sp>
            <p:nvSpPr>
              <p:cNvPr id="17" name="六边形 16">
                <a:extLst>
                  <a:ext uri="{FF2B5EF4-FFF2-40B4-BE49-F238E27FC236}">
                    <a16:creationId xmlns:a16="http://schemas.microsoft.com/office/drawing/2014/main" id="{062EAED8-97F2-481E-8828-00E72A99A71C}"/>
                  </a:ext>
                </a:extLst>
              </p:cNvPr>
              <p:cNvSpPr/>
              <p:nvPr/>
            </p:nvSpPr>
            <p:spPr>
              <a:xfrm>
                <a:off x="5995044" y="5450962"/>
                <a:ext cx="5469394" cy="553856"/>
              </a:xfrm>
              <a:prstGeom prst="hexagon">
                <a:avLst/>
              </a:prstGeom>
              <a:solidFill>
                <a:srgbClr val="3385CB"/>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8" name="标题 2">
                <a:extLst>
                  <a:ext uri="{FF2B5EF4-FFF2-40B4-BE49-F238E27FC236}">
                    <a16:creationId xmlns:a16="http://schemas.microsoft.com/office/drawing/2014/main" id="{8007E266-88DA-4A53-BD2E-A568B14F6AE0}"/>
                  </a:ext>
                </a:extLst>
              </p:cNvPr>
              <p:cNvSpPr txBox="1">
                <a:spLocks/>
              </p:cNvSpPr>
              <p:nvPr/>
            </p:nvSpPr>
            <p:spPr>
              <a:xfrm>
                <a:off x="5919971" y="5450962"/>
                <a:ext cx="5735840"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1800" b="1" dirty="0">
                    <a:solidFill>
                      <a:schemeClr val="bg1"/>
                    </a:solidFill>
                    <a:latin typeface="微软雅黑" panose="020B0503020204020204" pitchFamily="34" charset="-122"/>
                    <a:ea typeface="微软雅黑" panose="020B0503020204020204" pitchFamily="34" charset="-122"/>
                    <a:cs typeface="+mn-cs"/>
                  </a:rPr>
                  <a:t>（指令系统、控制器设计等）</a:t>
                </a:r>
              </a:p>
            </p:txBody>
          </p:sp>
        </p:grpSp>
        <p:grpSp>
          <p:nvGrpSpPr>
            <p:cNvPr id="14" name="组合 13">
              <a:extLst>
                <a:ext uri="{FF2B5EF4-FFF2-40B4-BE49-F238E27FC236}">
                  <a16:creationId xmlns:a16="http://schemas.microsoft.com/office/drawing/2014/main" id="{C5A8B94B-503C-4620-96A2-128B9915825C}"/>
                </a:ext>
              </a:extLst>
            </p:cNvPr>
            <p:cNvGrpSpPr/>
            <p:nvPr/>
          </p:nvGrpSpPr>
          <p:grpSpPr>
            <a:xfrm>
              <a:off x="371304" y="5368969"/>
              <a:ext cx="4003676" cy="471543"/>
              <a:chOff x="1172791" y="5450962"/>
              <a:chExt cx="5176368" cy="553856"/>
            </a:xfrm>
          </p:grpSpPr>
          <p:sp>
            <p:nvSpPr>
              <p:cNvPr id="15" name="六边形 14">
                <a:extLst>
                  <a:ext uri="{FF2B5EF4-FFF2-40B4-BE49-F238E27FC236}">
                    <a16:creationId xmlns:a16="http://schemas.microsoft.com/office/drawing/2014/main" id="{9894FA96-0BFC-4099-A149-AE52309118E3}"/>
                  </a:ext>
                </a:extLst>
              </p:cNvPr>
              <p:cNvSpPr/>
              <p:nvPr/>
            </p:nvSpPr>
            <p:spPr>
              <a:xfrm>
                <a:off x="1172791" y="5450962"/>
                <a:ext cx="5176368" cy="553856"/>
              </a:xfrm>
              <a:prstGeom prst="hexagon">
                <a:avLst/>
              </a:prstGeom>
              <a:solidFill>
                <a:srgbClr val="666666"/>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6" name="标题 2">
                <a:extLst>
                  <a:ext uri="{FF2B5EF4-FFF2-40B4-BE49-F238E27FC236}">
                    <a16:creationId xmlns:a16="http://schemas.microsoft.com/office/drawing/2014/main" id="{4115E95A-962F-40AA-BAC8-CE99A59E6BEE}"/>
                  </a:ext>
                </a:extLst>
              </p:cNvPr>
              <p:cNvSpPr txBox="1">
                <a:spLocks/>
              </p:cNvSpPr>
              <p:nvPr/>
            </p:nvSpPr>
            <p:spPr>
              <a:xfrm>
                <a:off x="1172791" y="5450962"/>
                <a:ext cx="5176368" cy="553856"/>
              </a:xfrm>
              <a:prstGeom prst="rect">
                <a:avLst/>
              </a:prstGeom>
            </p:spPr>
            <p:txBody>
              <a:bodyPr vert="horz" lIns="86699" tIns="43349" rIns="86699" bIns="4334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1800" b="1" dirty="0">
                    <a:solidFill>
                      <a:schemeClr val="bg1"/>
                    </a:solidFill>
                    <a:latin typeface="微软雅黑" panose="020B0503020204020204" pitchFamily="34" charset="-122"/>
                    <a:ea typeface="微软雅黑" panose="020B0503020204020204" pitchFamily="34" charset="-122"/>
                    <a:cs typeface="+mn-cs"/>
                  </a:rPr>
                  <a:t>（存储系统构建与快速访问 ）</a:t>
                </a: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pPr eaLnBrk="1" hangingPunct="1"/>
            <a:r>
              <a:rPr lang="en-US" altLang="zh-CN" dirty="0"/>
              <a:t>1965</a:t>
            </a:r>
            <a:r>
              <a:rPr lang="zh-CN" altLang="en-US" dirty="0"/>
              <a:t>年 </a:t>
            </a:r>
            <a:r>
              <a:rPr lang="en-US" altLang="zh-CN" dirty="0"/>
              <a:t>Moore</a:t>
            </a:r>
            <a:r>
              <a:rPr lang="en-US" altLang="zh-CN" dirty="0">
                <a:latin typeface="Arial" charset="0"/>
              </a:rPr>
              <a:t>’</a:t>
            </a:r>
            <a:r>
              <a:rPr lang="en-US" altLang="zh-CN" dirty="0"/>
              <a:t>s Law</a:t>
            </a:r>
          </a:p>
        </p:txBody>
      </p:sp>
      <p:pic>
        <p:nvPicPr>
          <p:cNvPr id="7" name="Picture 2">
            <a:extLst>
              <a:ext uri="{FF2B5EF4-FFF2-40B4-BE49-F238E27FC236}">
                <a16:creationId xmlns:a16="http://schemas.microsoft.com/office/drawing/2014/main" id="{B65F3D51-89BF-43E6-A64F-352B37F61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31" y="1329715"/>
            <a:ext cx="6156176" cy="419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8C31C0D2-8318-4614-9421-51A10B6F34CF}"/>
              </a:ext>
            </a:extLst>
          </p:cNvPr>
          <p:cNvSpPr>
            <a:spLocks noChangeArrowheads="1"/>
          </p:cNvSpPr>
          <p:nvPr/>
        </p:nvSpPr>
        <p:spPr bwMode="auto">
          <a:xfrm>
            <a:off x="437109" y="1916832"/>
            <a:ext cx="5920821" cy="1936428"/>
          </a:xfrm>
          <a:prstGeom prst="rect">
            <a:avLst/>
          </a:prstGeom>
          <a:ln>
            <a:headEnd/>
            <a:tailEnd/>
          </a:ln>
          <a:effectLst>
            <a:glow rad="63500">
              <a:schemeClr val="accent1">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wrap="square" lIns="90487" tIns="44450" rIns="90487" bIns="44450">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a:solidFill>
                  <a:srgbClr val="FF0000"/>
                </a:solidFill>
                <a:latin typeface="Times New Roman" panose="02020603050405020304" pitchFamily="18" charset="0"/>
                <a:ea typeface="Helvetica" panose="020B0604020202020204" pitchFamily="34" charset="0"/>
                <a:cs typeface="Times New Roman" panose="02020603050405020304" pitchFamily="18" charset="0"/>
              </a:rPr>
              <a:t>Predicts: </a:t>
            </a:r>
            <a:r>
              <a:rPr lang="en-US" altLang="zh-CN" sz="4000" dirty="0">
                <a:solidFill>
                  <a:srgbClr val="FF0000"/>
                </a:solidFill>
                <a:latin typeface="Times New Roman" panose="02020603050405020304" pitchFamily="18" charset="0"/>
                <a:ea typeface="Helvetica" panose="020B0604020202020204" pitchFamily="34" charset="0"/>
                <a:cs typeface="Times New Roman" panose="02020603050405020304" pitchFamily="18" charset="0"/>
              </a:rPr>
              <a:t>Transistor count </a:t>
            </a:r>
          </a:p>
          <a:p>
            <a:pPr eaLnBrk="1" hangingPunct="1"/>
            <a:r>
              <a:rPr lang="en-US" altLang="zh-CN" sz="4000" dirty="0">
                <a:solidFill>
                  <a:srgbClr val="FF0000"/>
                </a:solidFill>
                <a:latin typeface="Times New Roman" panose="02020603050405020304" pitchFamily="18" charset="0"/>
                <a:ea typeface="Helvetica" panose="020B0604020202020204" pitchFamily="34" charset="0"/>
                <a:cs typeface="Times New Roman" panose="02020603050405020304" pitchFamily="18" charset="0"/>
              </a:rPr>
              <a:t>per chip doubles </a:t>
            </a:r>
          </a:p>
          <a:p>
            <a:pPr eaLnBrk="1" hangingPunct="1"/>
            <a:r>
              <a:rPr lang="en-US" altLang="zh-CN" sz="4000" dirty="0">
                <a:solidFill>
                  <a:srgbClr val="FF0000"/>
                </a:solidFill>
                <a:latin typeface="Times New Roman" panose="02020603050405020304" pitchFamily="18" charset="0"/>
                <a:ea typeface="Helvetica" panose="020B0604020202020204" pitchFamily="34" charset="0"/>
                <a:cs typeface="Times New Roman" panose="02020603050405020304" pitchFamily="18" charset="0"/>
              </a:rPr>
              <a:t>every 2 years</a:t>
            </a:r>
          </a:p>
        </p:txBody>
      </p:sp>
      <p:pic>
        <p:nvPicPr>
          <p:cNvPr id="9" name="Picture 22" descr="gordon-moore">
            <a:extLst>
              <a:ext uri="{FF2B5EF4-FFF2-40B4-BE49-F238E27FC236}">
                <a16:creationId xmlns:a16="http://schemas.microsoft.com/office/drawing/2014/main" id="{54831331-64CC-450E-B1ED-FA90E464A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676"/>
          <a:stretch>
            <a:fillRect/>
          </a:stretch>
        </p:blipFill>
        <p:spPr bwMode="auto">
          <a:xfrm>
            <a:off x="7308302" y="2276872"/>
            <a:ext cx="139858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3">
            <a:extLst>
              <a:ext uri="{FF2B5EF4-FFF2-40B4-BE49-F238E27FC236}">
                <a16:creationId xmlns:a16="http://schemas.microsoft.com/office/drawing/2014/main" id="{2776E2A1-5B8A-4232-B1C1-8F659CB623BB}"/>
              </a:ext>
            </a:extLst>
          </p:cNvPr>
          <p:cNvSpPr>
            <a:spLocks noChangeArrowheads="1"/>
          </p:cNvSpPr>
          <p:nvPr/>
        </p:nvSpPr>
        <p:spPr bwMode="auto">
          <a:xfrm>
            <a:off x="6471528" y="4437112"/>
            <a:ext cx="30721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000000"/>
                </a:solidFill>
                <a:ea typeface="Helvetica" panose="020B0604020202020204" pitchFamily="34" charset="0"/>
                <a:cs typeface="Helvetica" panose="020B0604020202020204" pitchFamily="34" charset="0"/>
              </a:rPr>
              <a:t>Gordon Moore</a:t>
            </a:r>
          </a:p>
          <a:p>
            <a:pPr algn="ctr" eaLnBrk="1" hangingPunct="1"/>
            <a:r>
              <a:rPr lang="en-US" altLang="zh-CN" dirty="0">
                <a:solidFill>
                  <a:srgbClr val="000000"/>
                </a:solidFill>
                <a:ea typeface="Helvetica" panose="020B0604020202020204" pitchFamily="34" charset="0"/>
                <a:cs typeface="Helvetica" panose="020B0604020202020204" pitchFamily="34" charset="0"/>
              </a:rPr>
              <a:t>Intel Cofounder</a:t>
            </a:r>
            <a:br>
              <a:rPr lang="en-US" altLang="zh-CN" dirty="0">
                <a:solidFill>
                  <a:srgbClr val="000000"/>
                </a:solidFill>
                <a:ea typeface="Helvetica" panose="020B0604020202020204" pitchFamily="34" charset="0"/>
                <a:cs typeface="Helvetica" panose="020B0604020202020204" pitchFamily="34" charset="0"/>
              </a:rPr>
            </a:br>
            <a:r>
              <a:rPr lang="en-US" altLang="zh-CN" dirty="0">
                <a:solidFill>
                  <a:srgbClr val="000000"/>
                </a:solidFill>
                <a:ea typeface="Helvetica" panose="020B0604020202020204" pitchFamily="34" charset="0"/>
                <a:cs typeface="Helvetica" panose="020B0604020202020204" pitchFamily="34" charset="0"/>
              </a:rPr>
              <a:t>B.S. Cal 1950</a:t>
            </a:r>
          </a:p>
        </p:txBody>
      </p:sp>
      <p:sp>
        <p:nvSpPr>
          <p:cNvPr id="11" name="Rectangle 9">
            <a:extLst>
              <a:ext uri="{FF2B5EF4-FFF2-40B4-BE49-F238E27FC236}">
                <a16:creationId xmlns:a16="http://schemas.microsoft.com/office/drawing/2014/main" id="{0292C6E2-6A84-4952-8896-B8F9B893432D}"/>
              </a:ext>
            </a:extLst>
          </p:cNvPr>
          <p:cNvSpPr>
            <a:spLocks noChangeArrowheads="1"/>
          </p:cNvSpPr>
          <p:nvPr/>
        </p:nvSpPr>
        <p:spPr bwMode="auto">
          <a:xfrm>
            <a:off x="6512307" y="11322"/>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73346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计算设备体积随着半导体工业发展呈指数式缩小</a:t>
            </a:r>
          </a:p>
        </p:txBody>
      </p:sp>
      <p:sp>
        <p:nvSpPr>
          <p:cNvPr id="4" name="灯片编号占位符 3"/>
          <p:cNvSpPr>
            <a:spLocks noGrp="1"/>
          </p:cNvSpPr>
          <p:nvPr>
            <p:ph type="sldNum" sz="quarter" idx="4294967295"/>
          </p:nvPr>
        </p:nvSpPr>
        <p:spPr/>
        <p:txBody>
          <a:bodyPr/>
          <a:lstStyle/>
          <a:p>
            <a:pPr defTabSz="685800">
              <a:defRPr/>
            </a:pPr>
            <a:r>
              <a:rPr kumimoji="0" lang="en-US" altLang="zh-CN" sz="1050" i="1">
                <a:solidFill>
                  <a:srgbClr val="0D7157"/>
                </a:solidFill>
                <a:latin typeface="Arial" pitchFamily="34" charset="0"/>
                <a:ea typeface="华文细黑" pitchFamily="2" charset="-122"/>
              </a:rPr>
              <a:t> -</a:t>
            </a:r>
            <a:fld id="{01D71506-0713-46DD-9483-17E15EDE737E}" type="slidenum">
              <a:rPr kumimoji="0" lang="en-US" altLang="zh-CN" sz="1050" i="1">
                <a:solidFill>
                  <a:srgbClr val="0D7157"/>
                </a:solidFill>
                <a:latin typeface="Arial" pitchFamily="34" charset="0"/>
                <a:ea typeface="华文细黑" pitchFamily="2" charset="-122"/>
              </a:rPr>
              <a:pPr defTabSz="685800">
                <a:defRPr/>
              </a:pPr>
              <a:t>61</a:t>
            </a:fld>
            <a:r>
              <a:rPr kumimoji="0" lang="en-US" altLang="zh-CN" sz="1050" i="1">
                <a:solidFill>
                  <a:srgbClr val="0D7157"/>
                </a:solidFill>
                <a:latin typeface="Arial" pitchFamily="34" charset="0"/>
                <a:ea typeface="华文细黑" pitchFamily="2" charset="-122"/>
              </a:rPr>
              <a:t>- </a:t>
            </a:r>
            <a:endParaRPr kumimoji="0" lang="en-US" altLang="zh-CN" sz="1050" i="1" dirty="0">
              <a:solidFill>
                <a:srgbClr val="0D7157"/>
              </a:solidFill>
              <a:latin typeface="Arial" pitchFamily="34" charset="0"/>
              <a:ea typeface="华文细黑" pitchFamily="2" charset="-122"/>
            </a:endParaRPr>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2" y="1758162"/>
            <a:ext cx="4357688" cy="379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9">
            <a:extLst>
              <a:ext uri="{FF2B5EF4-FFF2-40B4-BE49-F238E27FC236}">
                <a16:creationId xmlns:a16="http://schemas.microsoft.com/office/drawing/2014/main" id="{A766197D-5A2A-4BEF-805A-BFF19B337E0C}"/>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310675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22D48-091F-43C5-A000-0837EF5E1250}"/>
              </a:ext>
            </a:extLst>
          </p:cNvPr>
          <p:cNvSpPr>
            <a:spLocks noGrp="1"/>
          </p:cNvSpPr>
          <p:nvPr>
            <p:ph type="title"/>
          </p:nvPr>
        </p:nvSpPr>
        <p:spPr/>
        <p:txBody>
          <a:bodyPr>
            <a:noAutofit/>
          </a:bodyPr>
          <a:lstStyle/>
          <a:p>
            <a:r>
              <a:rPr lang="en-US" altLang="zh-CN" sz="4400" dirty="0"/>
              <a:t>2. </a:t>
            </a:r>
            <a:r>
              <a:rPr lang="zh-CN" altLang="en-US" sz="4400" dirty="0"/>
              <a:t>计算机的分类</a:t>
            </a:r>
          </a:p>
        </p:txBody>
      </p:sp>
      <p:sp>
        <p:nvSpPr>
          <p:cNvPr id="3" name="内容占位符 2">
            <a:extLst>
              <a:ext uri="{FF2B5EF4-FFF2-40B4-BE49-F238E27FC236}">
                <a16:creationId xmlns:a16="http://schemas.microsoft.com/office/drawing/2014/main" id="{B5FA25F0-67B2-4151-9D57-22E85C19511A}"/>
              </a:ext>
            </a:extLst>
          </p:cNvPr>
          <p:cNvSpPr>
            <a:spLocks noGrp="1"/>
          </p:cNvSpPr>
          <p:nvPr>
            <p:ph idx="1"/>
          </p:nvPr>
        </p:nvSpPr>
        <p:spPr>
          <a:xfrm>
            <a:off x="377119" y="1052736"/>
            <a:ext cx="7886699" cy="5637024"/>
          </a:xfrm>
        </p:spPr>
        <p:txBody>
          <a:bodyPr>
            <a:normAutofit/>
          </a:bodyPr>
          <a:lstStyle/>
          <a:p>
            <a:r>
              <a:rPr lang="zh-CN" altLang="en-US" dirty="0"/>
              <a:t>信息处理方式</a:t>
            </a:r>
            <a:endParaRPr lang="en-US" altLang="zh-CN" dirty="0"/>
          </a:p>
          <a:p>
            <a:pPr lvl="1"/>
            <a:r>
              <a:rPr lang="zh-CN" altLang="en-US" dirty="0"/>
              <a:t>模拟计算机   </a:t>
            </a:r>
            <a:endParaRPr lang="en-US" altLang="zh-CN" dirty="0"/>
          </a:p>
          <a:p>
            <a:pPr lvl="1"/>
            <a:r>
              <a:rPr lang="zh-CN" altLang="en-US" dirty="0"/>
              <a:t> 数字计算机</a:t>
            </a:r>
            <a:endParaRPr lang="en-US" altLang="zh-CN" dirty="0"/>
          </a:p>
          <a:p>
            <a:r>
              <a:rPr lang="zh-CN" altLang="en-US" dirty="0"/>
              <a:t>通用性</a:t>
            </a:r>
            <a:endParaRPr lang="en-US" altLang="zh-CN" dirty="0"/>
          </a:p>
          <a:p>
            <a:pPr lvl="1"/>
            <a:r>
              <a:rPr lang="zh-CN" altLang="en-US" dirty="0"/>
              <a:t>通用计算机</a:t>
            </a:r>
            <a:endParaRPr lang="en-US" altLang="zh-CN" dirty="0"/>
          </a:p>
          <a:p>
            <a:pPr lvl="1"/>
            <a:r>
              <a:rPr lang="zh-CN" altLang="en-US" dirty="0"/>
              <a:t>专用计算机 </a:t>
            </a:r>
            <a:endParaRPr lang="en-US" altLang="zh-CN" dirty="0"/>
          </a:p>
          <a:p>
            <a:r>
              <a:rPr lang="zh-CN" altLang="en-US" dirty="0"/>
              <a:t>计算机系统的规模</a:t>
            </a:r>
            <a:endParaRPr lang="en-US" altLang="zh-CN" dirty="0"/>
          </a:p>
          <a:p>
            <a:pPr lvl="1"/>
            <a:r>
              <a:rPr lang="zh-CN" altLang="en-US" dirty="0"/>
              <a:t>单片机</a:t>
            </a:r>
            <a:endParaRPr lang="en-US" altLang="zh-CN" dirty="0"/>
          </a:p>
          <a:p>
            <a:pPr lvl="1"/>
            <a:r>
              <a:rPr lang="zh-CN" altLang="en-US" dirty="0"/>
              <a:t>微型机</a:t>
            </a:r>
            <a:endParaRPr lang="en-US" altLang="zh-CN" dirty="0"/>
          </a:p>
          <a:p>
            <a:pPr lvl="1"/>
            <a:r>
              <a:rPr lang="zh-CN" altLang="en-US" dirty="0"/>
              <a:t> 小型机</a:t>
            </a:r>
            <a:endParaRPr lang="en-US" altLang="zh-CN" dirty="0"/>
          </a:p>
          <a:p>
            <a:pPr lvl="1"/>
            <a:r>
              <a:rPr lang="zh-CN" altLang="en-US" dirty="0"/>
              <a:t> 大型机和超级计算机</a:t>
            </a:r>
          </a:p>
        </p:txBody>
      </p:sp>
      <p:sp>
        <p:nvSpPr>
          <p:cNvPr id="4" name="Rectangle 9">
            <a:extLst>
              <a:ext uri="{FF2B5EF4-FFF2-40B4-BE49-F238E27FC236}">
                <a16:creationId xmlns:a16="http://schemas.microsoft.com/office/drawing/2014/main" id="{CFC686F8-24AB-4714-841D-2A8F0742BCD6}"/>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49774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3BA9622-CB78-468A-A3D0-0C8770096906}"/>
              </a:ext>
            </a:extLst>
          </p:cNvPr>
          <p:cNvSpPr>
            <a:spLocks noGrp="1" noChangeArrowheads="1"/>
          </p:cNvSpPr>
          <p:nvPr>
            <p:ph type="title"/>
          </p:nvPr>
        </p:nvSpPr>
        <p:spPr>
          <a:xfrm>
            <a:off x="685800" y="228600"/>
            <a:ext cx="7772400" cy="1143000"/>
          </a:xfrm>
        </p:spPr>
        <p:txBody>
          <a:bodyPr/>
          <a:lstStyle/>
          <a:p>
            <a:pPr algn="l" eaLnBrk="1" hangingPunct="1"/>
            <a:r>
              <a:rPr lang="en-US" altLang="zh-CN" b="1" dirty="0"/>
              <a:t>3. </a:t>
            </a:r>
            <a:r>
              <a:rPr lang="zh-CN" altLang="en-US" b="1" dirty="0"/>
              <a:t>计算机的应用</a:t>
            </a:r>
          </a:p>
        </p:txBody>
      </p:sp>
      <p:sp>
        <p:nvSpPr>
          <p:cNvPr id="57347" name="Text Box 3">
            <a:extLst>
              <a:ext uri="{FF2B5EF4-FFF2-40B4-BE49-F238E27FC236}">
                <a16:creationId xmlns:a16="http://schemas.microsoft.com/office/drawing/2014/main" id="{5CB89F71-0697-4980-A329-625A13B45335}"/>
              </a:ext>
            </a:extLst>
          </p:cNvPr>
          <p:cNvSpPr txBox="1">
            <a:spLocks noChangeArrowheads="1"/>
          </p:cNvSpPr>
          <p:nvPr/>
        </p:nvSpPr>
        <p:spPr bwMode="auto">
          <a:xfrm>
            <a:off x="1347788" y="1668463"/>
            <a:ext cx="43701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b="1" noProof="0" dirty="0">
                <a:solidFill>
                  <a:srgbClr val="000000"/>
                </a:solidFill>
                <a:latin typeface="Times New Roman" panose="02020603050405020304" pitchFamily="18" charset="0"/>
              </a:rPr>
              <a:t>(1)</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科学计算和数据处理</a:t>
            </a:r>
          </a:p>
        </p:txBody>
      </p:sp>
      <p:sp>
        <p:nvSpPr>
          <p:cNvPr id="57348" name="Text Box 4">
            <a:extLst>
              <a:ext uri="{FF2B5EF4-FFF2-40B4-BE49-F238E27FC236}">
                <a16:creationId xmlns:a16="http://schemas.microsoft.com/office/drawing/2014/main" id="{32C68BF3-D62C-429B-AE4D-B816F437D6AD}"/>
              </a:ext>
            </a:extLst>
          </p:cNvPr>
          <p:cNvSpPr txBox="1">
            <a:spLocks noChangeArrowheads="1"/>
          </p:cNvSpPr>
          <p:nvPr/>
        </p:nvSpPr>
        <p:spPr bwMode="auto">
          <a:xfrm>
            <a:off x="1347788" y="2586038"/>
            <a:ext cx="43701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工业控制和实时控制</a:t>
            </a:r>
          </a:p>
        </p:txBody>
      </p:sp>
      <p:sp>
        <p:nvSpPr>
          <p:cNvPr id="57349" name="Text Box 5">
            <a:extLst>
              <a:ext uri="{FF2B5EF4-FFF2-40B4-BE49-F238E27FC236}">
                <a16:creationId xmlns:a16="http://schemas.microsoft.com/office/drawing/2014/main" id="{69775DD0-FC28-48FC-83AC-B56FF9BB466B}"/>
              </a:ext>
            </a:extLst>
          </p:cNvPr>
          <p:cNvSpPr txBox="1">
            <a:spLocks noChangeArrowheads="1"/>
          </p:cNvSpPr>
          <p:nvPr/>
        </p:nvSpPr>
        <p:spPr bwMode="auto">
          <a:xfrm>
            <a:off x="1347788" y="3505200"/>
            <a:ext cx="23102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b="1" dirty="0">
                <a:solidFill>
                  <a:srgbClr val="000000"/>
                </a:solidFill>
                <a:latin typeface="Times New Roman" panose="02020603050405020304" pitchFamily="18" charset="0"/>
              </a:rPr>
              <a:t>(3)</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网络技术</a:t>
            </a:r>
          </a:p>
        </p:txBody>
      </p:sp>
      <p:sp>
        <p:nvSpPr>
          <p:cNvPr id="57350" name="Text Box 6">
            <a:extLst>
              <a:ext uri="{FF2B5EF4-FFF2-40B4-BE49-F238E27FC236}">
                <a16:creationId xmlns:a16="http://schemas.microsoft.com/office/drawing/2014/main" id="{7FB072BF-A755-47BC-8ECF-A9D567771EE3}"/>
              </a:ext>
            </a:extLst>
          </p:cNvPr>
          <p:cNvSpPr txBox="1">
            <a:spLocks noChangeArrowheads="1"/>
          </p:cNvSpPr>
          <p:nvPr/>
        </p:nvSpPr>
        <p:spPr bwMode="auto">
          <a:xfrm>
            <a:off x="1897063" y="4467225"/>
            <a:ext cx="2089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电子商务</a:t>
            </a:r>
          </a:p>
        </p:txBody>
      </p:sp>
      <p:sp>
        <p:nvSpPr>
          <p:cNvPr id="57351" name="Text Box 7">
            <a:extLst>
              <a:ext uri="{FF2B5EF4-FFF2-40B4-BE49-F238E27FC236}">
                <a16:creationId xmlns:a16="http://schemas.microsoft.com/office/drawing/2014/main" id="{1C14FADF-3E04-4395-835A-B16A54934F1F}"/>
              </a:ext>
            </a:extLst>
          </p:cNvPr>
          <p:cNvSpPr txBox="1">
            <a:spLocks noChangeArrowheads="1"/>
          </p:cNvSpPr>
          <p:nvPr/>
        </p:nvSpPr>
        <p:spPr bwMode="auto">
          <a:xfrm>
            <a:off x="1897063" y="5114925"/>
            <a:ext cx="2089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网络教育</a:t>
            </a:r>
          </a:p>
        </p:txBody>
      </p:sp>
      <p:sp>
        <p:nvSpPr>
          <p:cNvPr id="57352" name="Text Box 8">
            <a:extLst>
              <a:ext uri="{FF2B5EF4-FFF2-40B4-BE49-F238E27FC236}">
                <a16:creationId xmlns:a16="http://schemas.microsoft.com/office/drawing/2014/main" id="{A5C85FBC-6CF1-4798-BBE7-7230D9A8A682}"/>
              </a:ext>
            </a:extLst>
          </p:cNvPr>
          <p:cNvSpPr txBox="1">
            <a:spLocks noChangeArrowheads="1"/>
          </p:cNvSpPr>
          <p:nvPr/>
        </p:nvSpPr>
        <p:spPr bwMode="auto">
          <a:xfrm>
            <a:off x="1897063" y="5762625"/>
            <a:ext cx="2089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敏捷制造</a:t>
            </a:r>
          </a:p>
        </p:txBody>
      </p:sp>
      <p:sp>
        <p:nvSpPr>
          <p:cNvPr id="10" name="Rectangle 9">
            <a:extLst>
              <a:ext uri="{FF2B5EF4-FFF2-40B4-BE49-F238E27FC236}">
                <a16:creationId xmlns:a16="http://schemas.microsoft.com/office/drawing/2014/main" id="{2727B20F-8FF3-4CA5-80F0-6A98581BC012}"/>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blinds(horizontal)">
                                      <p:cBhvr>
                                        <p:cTn id="7" dur="500"/>
                                        <p:tgtEl>
                                          <p:spTgt spid="57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blinds(horizontal)">
                                      <p:cBhvr>
                                        <p:cTn id="12" dur="500"/>
                                        <p:tgtEl>
                                          <p:spTgt spid="573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349"/>
                                        </p:tgtEl>
                                        <p:attrNameLst>
                                          <p:attrName>style.visibility</p:attrName>
                                        </p:attrNameLst>
                                      </p:cBhvr>
                                      <p:to>
                                        <p:strVal val="visible"/>
                                      </p:to>
                                    </p:set>
                                    <p:animEffect transition="in" filter="blinds(horizontal)">
                                      <p:cBhvr>
                                        <p:cTn id="17" dur="500"/>
                                        <p:tgtEl>
                                          <p:spTgt spid="573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7350"/>
                                        </p:tgtEl>
                                        <p:attrNameLst>
                                          <p:attrName>style.visibility</p:attrName>
                                        </p:attrNameLst>
                                      </p:cBhvr>
                                      <p:to>
                                        <p:strVal val="visible"/>
                                      </p:to>
                                    </p:set>
                                    <p:animEffect transition="in" filter="blinds(horizontal)">
                                      <p:cBhvr>
                                        <p:cTn id="22" dur="500"/>
                                        <p:tgtEl>
                                          <p:spTgt spid="573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351"/>
                                        </p:tgtEl>
                                        <p:attrNameLst>
                                          <p:attrName>style.visibility</p:attrName>
                                        </p:attrNameLst>
                                      </p:cBhvr>
                                      <p:to>
                                        <p:strVal val="visible"/>
                                      </p:to>
                                    </p:set>
                                    <p:animEffect transition="in" filter="blinds(horizontal)">
                                      <p:cBhvr>
                                        <p:cTn id="27" dur="500"/>
                                        <p:tgtEl>
                                          <p:spTgt spid="573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7352"/>
                                        </p:tgtEl>
                                        <p:attrNameLst>
                                          <p:attrName>style.visibility</p:attrName>
                                        </p:attrNameLst>
                                      </p:cBhvr>
                                      <p:to>
                                        <p:strVal val="visible"/>
                                      </p:to>
                                    </p:set>
                                    <p:animEffect transition="in" filter="blinds(horizontal)">
                                      <p:cBhvr>
                                        <p:cTn id="32" dur="500"/>
                                        <p:tgtEl>
                                          <p:spTgt spid="57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utoUpdateAnimBg="0"/>
      <p:bldP spid="57348" grpId="0" autoUpdateAnimBg="0"/>
      <p:bldP spid="57349" grpId="0" autoUpdateAnimBg="0"/>
      <p:bldP spid="57350" grpId="0" autoUpdateAnimBg="0"/>
      <p:bldP spid="57351" grpId="0" autoUpdateAnimBg="0"/>
      <p:bldP spid="57352"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a:extLst>
              <a:ext uri="{FF2B5EF4-FFF2-40B4-BE49-F238E27FC236}">
                <a16:creationId xmlns:a16="http://schemas.microsoft.com/office/drawing/2014/main" id="{33568AD8-6604-491C-802F-ED58FEEC2CB8}"/>
              </a:ext>
            </a:extLst>
          </p:cNvPr>
          <p:cNvSpPr txBox="1">
            <a:spLocks noChangeArrowheads="1"/>
          </p:cNvSpPr>
          <p:nvPr/>
        </p:nvSpPr>
        <p:spPr bwMode="auto">
          <a:xfrm>
            <a:off x="974725" y="1119188"/>
            <a:ext cx="21403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4.</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虚拟现实</a:t>
            </a:r>
          </a:p>
        </p:txBody>
      </p:sp>
      <p:sp>
        <p:nvSpPr>
          <p:cNvPr id="58371" name="Text Box 3">
            <a:extLst>
              <a:ext uri="{FF2B5EF4-FFF2-40B4-BE49-F238E27FC236}">
                <a16:creationId xmlns:a16="http://schemas.microsoft.com/office/drawing/2014/main" id="{161CFDBF-FF49-433A-8262-650A0691750E}"/>
              </a:ext>
            </a:extLst>
          </p:cNvPr>
          <p:cNvSpPr txBox="1">
            <a:spLocks noChangeArrowheads="1"/>
          </p:cNvSpPr>
          <p:nvPr/>
        </p:nvSpPr>
        <p:spPr bwMode="auto">
          <a:xfrm>
            <a:off x="974725" y="2109788"/>
            <a:ext cx="6981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5.</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办公自动化和管理信息系统</a:t>
            </a:r>
          </a:p>
        </p:txBody>
      </p:sp>
      <p:sp>
        <p:nvSpPr>
          <p:cNvPr id="58372" name="Text Box 4">
            <a:extLst>
              <a:ext uri="{FF2B5EF4-FFF2-40B4-BE49-F238E27FC236}">
                <a16:creationId xmlns:a16="http://schemas.microsoft.com/office/drawing/2014/main" id="{0404E773-CCEF-4E70-96F6-84946CDE94AF}"/>
              </a:ext>
            </a:extLst>
          </p:cNvPr>
          <p:cNvSpPr txBox="1">
            <a:spLocks noChangeArrowheads="1"/>
          </p:cNvSpPr>
          <p:nvPr/>
        </p:nvSpPr>
        <p:spPr bwMode="auto">
          <a:xfrm>
            <a:off x="974725" y="3098800"/>
            <a:ext cx="61182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6.CAD/CAM/CIMS</a:t>
            </a:r>
          </a:p>
        </p:txBody>
      </p:sp>
      <p:sp>
        <p:nvSpPr>
          <p:cNvPr id="58373" name="Text Box 5">
            <a:extLst>
              <a:ext uri="{FF2B5EF4-FFF2-40B4-BE49-F238E27FC236}">
                <a16:creationId xmlns:a16="http://schemas.microsoft.com/office/drawing/2014/main" id="{5DFF07A7-72B8-414A-9A67-723CF8B85CC2}"/>
              </a:ext>
            </a:extLst>
          </p:cNvPr>
          <p:cNvSpPr txBox="1">
            <a:spLocks noChangeArrowheads="1"/>
          </p:cNvSpPr>
          <p:nvPr/>
        </p:nvSpPr>
        <p:spPr bwMode="auto">
          <a:xfrm>
            <a:off x="974725" y="4090988"/>
            <a:ext cx="6477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7.</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多媒体技术</a:t>
            </a:r>
          </a:p>
        </p:txBody>
      </p:sp>
      <p:sp>
        <p:nvSpPr>
          <p:cNvPr id="58374" name="Text Box 6">
            <a:extLst>
              <a:ext uri="{FF2B5EF4-FFF2-40B4-BE49-F238E27FC236}">
                <a16:creationId xmlns:a16="http://schemas.microsoft.com/office/drawing/2014/main" id="{0DDA96DC-1FFD-4602-9249-8D7060844F9F}"/>
              </a:ext>
            </a:extLst>
          </p:cNvPr>
          <p:cNvSpPr txBox="1">
            <a:spLocks noChangeArrowheads="1"/>
          </p:cNvSpPr>
          <p:nvPr/>
        </p:nvSpPr>
        <p:spPr bwMode="auto">
          <a:xfrm>
            <a:off x="974725" y="5081588"/>
            <a:ext cx="6477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8.</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人工智能</a:t>
            </a:r>
          </a:p>
        </p:txBody>
      </p:sp>
      <p:sp>
        <p:nvSpPr>
          <p:cNvPr id="9" name="Rectangle 9">
            <a:extLst>
              <a:ext uri="{FF2B5EF4-FFF2-40B4-BE49-F238E27FC236}">
                <a16:creationId xmlns:a16="http://schemas.microsoft.com/office/drawing/2014/main" id="{9DC23FC2-FC81-4716-A5EB-1DED4FC4487F}"/>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Effect transition="in" filter="blinds(horizontal)">
                                      <p:cBhvr>
                                        <p:cTn id="7" dur="500"/>
                                        <p:tgtEl>
                                          <p:spTgt spid="58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372"/>
                                        </p:tgtEl>
                                        <p:attrNameLst>
                                          <p:attrName>style.visibility</p:attrName>
                                        </p:attrNameLst>
                                      </p:cBhvr>
                                      <p:to>
                                        <p:strVal val="visible"/>
                                      </p:to>
                                    </p:set>
                                    <p:animEffect transition="in" filter="blinds(horizontal)">
                                      <p:cBhvr>
                                        <p:cTn id="12" dur="500"/>
                                        <p:tgtEl>
                                          <p:spTgt spid="583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373"/>
                                        </p:tgtEl>
                                        <p:attrNameLst>
                                          <p:attrName>style.visibility</p:attrName>
                                        </p:attrNameLst>
                                      </p:cBhvr>
                                      <p:to>
                                        <p:strVal val="visible"/>
                                      </p:to>
                                    </p:set>
                                    <p:animEffect transition="in" filter="blinds(horizontal)">
                                      <p:cBhvr>
                                        <p:cTn id="17" dur="500"/>
                                        <p:tgtEl>
                                          <p:spTgt spid="583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374"/>
                                        </p:tgtEl>
                                        <p:attrNameLst>
                                          <p:attrName>style.visibility</p:attrName>
                                        </p:attrNameLst>
                                      </p:cBhvr>
                                      <p:to>
                                        <p:strVal val="visible"/>
                                      </p:to>
                                    </p:set>
                                    <p:animEffect transition="in" filter="blinds(horizontal)">
                                      <p:cBhvr>
                                        <p:cTn id="22" dur="500"/>
                                        <p:tgtEl>
                                          <p:spTgt spid="58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utoUpdateAnimBg="0"/>
      <p:bldP spid="58372" grpId="0" autoUpdateAnimBg="0"/>
      <p:bldP spid="58373" grpId="0" autoUpdateAnimBg="0"/>
      <p:bldP spid="58374"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2C15D996-46A4-4358-A9E9-BC046CA2809B}"/>
              </a:ext>
            </a:extLst>
          </p:cNvPr>
          <p:cNvSpPr>
            <a:spLocks noChangeArrowheads="1"/>
          </p:cNvSpPr>
          <p:nvPr/>
        </p:nvSpPr>
        <p:spPr bwMode="auto">
          <a:xfrm>
            <a:off x="685800" y="228600"/>
            <a:ext cx="7772400" cy="1143000"/>
          </a:xfrm>
          <a:prstGeom prst="rect">
            <a:avLst/>
          </a:prstGeom>
          <a:noFill/>
          <a:ln w="9525">
            <a:noFill/>
            <a:miter lim="800000"/>
            <a:headEnd/>
            <a:tailEnd/>
          </a:ln>
          <a:effectLst/>
        </p:spPr>
        <p:txBody>
          <a:bodyPr lIns="92075" tIns="46038" rIns="92075" bIns="46038" anchor="ct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en-US" altLang="zh-CN" sz="4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charset="0"/>
                <a:ea typeface="宋体" panose="02010600030101010101" pitchFamily="2" charset="-122"/>
                <a:cs typeface="+mn-cs"/>
              </a:rPr>
              <a:t>4.</a:t>
            </a:r>
            <a:r>
              <a:rPr kumimoji="1" lang="zh-CN" altLang="en-US" sz="4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charset="0"/>
                <a:ea typeface="宋体" panose="02010600030101010101" pitchFamily="2" charset="-122"/>
                <a:cs typeface="+mn-cs"/>
              </a:rPr>
              <a:t>计算机的展望</a:t>
            </a:r>
          </a:p>
        </p:txBody>
      </p:sp>
      <p:sp>
        <p:nvSpPr>
          <p:cNvPr id="59395" name="Text Box 3">
            <a:extLst>
              <a:ext uri="{FF2B5EF4-FFF2-40B4-BE49-F238E27FC236}">
                <a16:creationId xmlns:a16="http://schemas.microsoft.com/office/drawing/2014/main" id="{328B9CA7-D602-4D6C-94FC-525A94E0D8AD}"/>
              </a:ext>
            </a:extLst>
          </p:cNvPr>
          <p:cNvSpPr txBox="1">
            <a:spLocks noChangeArrowheads="1"/>
          </p:cNvSpPr>
          <p:nvPr/>
        </p:nvSpPr>
        <p:spPr bwMode="auto">
          <a:xfrm>
            <a:off x="719138" y="1668463"/>
            <a:ext cx="8749406" cy="60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计算机具有类似人脑的一些超级</a:t>
            </a:r>
            <a:r>
              <a:rPr kumimoji="1" lang="zh-CN" altLang="en-US" sz="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智能功能</a:t>
            </a:r>
          </a:p>
        </p:txBody>
      </p:sp>
      <p:sp>
        <p:nvSpPr>
          <p:cNvPr id="59396" name="Text Box 4">
            <a:extLst>
              <a:ext uri="{FF2B5EF4-FFF2-40B4-BE49-F238E27FC236}">
                <a16:creationId xmlns:a16="http://schemas.microsoft.com/office/drawing/2014/main" id="{004B1A4B-E484-4BC4-9BAE-4BD83AFDDFB9}"/>
              </a:ext>
            </a:extLst>
          </p:cNvPr>
          <p:cNvSpPr txBox="1">
            <a:spLocks noChangeArrowheads="1"/>
          </p:cNvSpPr>
          <p:nvPr/>
        </p:nvSpPr>
        <p:spPr bwMode="auto">
          <a:xfrm>
            <a:off x="1601788" y="2994025"/>
            <a:ext cx="70008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要求计算机的速度达</a:t>
            </a: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10</a:t>
            </a:r>
            <a:r>
              <a:rPr kumimoji="1" lang="en-US" altLang="zh-CN" sz="2800" b="1" i="0" u="none" strike="noStrike" kern="1200" cap="none" spc="0" normalizeH="0" baseline="50000" noProof="0" dirty="0">
                <a:ln>
                  <a:noFill/>
                </a:ln>
                <a:solidFill>
                  <a:srgbClr val="000000"/>
                </a:solidFill>
                <a:effectLst/>
                <a:uLnTx/>
                <a:uFillTx/>
                <a:latin typeface="Times New Roman" panose="02020603050405020304" pitchFamily="18" charset="0"/>
                <a:ea typeface="宋体" panose="02010600030101010101" pitchFamily="2" charset="-122"/>
                <a:cs typeface="+mn-cs"/>
              </a:rPr>
              <a:t>15</a:t>
            </a: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秒</a:t>
            </a:r>
          </a:p>
        </p:txBody>
      </p:sp>
      <p:sp>
        <p:nvSpPr>
          <p:cNvPr id="59397" name="Text Box 5">
            <a:extLst>
              <a:ext uri="{FF2B5EF4-FFF2-40B4-BE49-F238E27FC236}">
                <a16:creationId xmlns:a16="http://schemas.microsoft.com/office/drawing/2014/main" id="{9C734A36-EDC0-4DF9-BDC5-B412FABB3F20}"/>
              </a:ext>
            </a:extLst>
          </p:cNvPr>
          <p:cNvSpPr txBox="1">
            <a:spLocks noChangeArrowheads="1"/>
          </p:cNvSpPr>
          <p:nvPr/>
        </p:nvSpPr>
        <p:spPr bwMode="auto">
          <a:xfrm>
            <a:off x="719138" y="3892550"/>
            <a:ext cx="82089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芯片集成度的提高受以下三方面的限制</a:t>
            </a:r>
          </a:p>
        </p:txBody>
      </p:sp>
      <p:sp>
        <p:nvSpPr>
          <p:cNvPr id="59398" name="Text Box 6">
            <a:extLst>
              <a:ext uri="{FF2B5EF4-FFF2-40B4-BE49-F238E27FC236}">
                <a16:creationId xmlns:a16="http://schemas.microsoft.com/office/drawing/2014/main" id="{9551FC70-AE9A-4B01-855F-8DB1DE673B96}"/>
              </a:ext>
            </a:extLst>
          </p:cNvPr>
          <p:cNvSpPr txBox="1">
            <a:spLocks noChangeArrowheads="1"/>
          </p:cNvSpPr>
          <p:nvPr/>
        </p:nvSpPr>
        <p:spPr bwMode="auto">
          <a:xfrm>
            <a:off x="1655763" y="4854575"/>
            <a:ext cx="6491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芯片集成度受物理极限的制约</a:t>
            </a:r>
          </a:p>
        </p:txBody>
      </p:sp>
      <p:sp>
        <p:nvSpPr>
          <p:cNvPr id="59399" name="Text Box 7">
            <a:extLst>
              <a:ext uri="{FF2B5EF4-FFF2-40B4-BE49-F238E27FC236}">
                <a16:creationId xmlns:a16="http://schemas.microsoft.com/office/drawing/2014/main" id="{99B69EB2-C58B-4160-9566-2708083AB056}"/>
              </a:ext>
            </a:extLst>
          </p:cNvPr>
          <p:cNvSpPr txBox="1">
            <a:spLocks noChangeArrowheads="1"/>
          </p:cNvSpPr>
          <p:nvPr/>
        </p:nvSpPr>
        <p:spPr bwMode="auto">
          <a:xfrm>
            <a:off x="1655763" y="5502275"/>
            <a:ext cx="6707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按几何级数递增的制作成本</a:t>
            </a:r>
          </a:p>
        </p:txBody>
      </p:sp>
      <p:sp>
        <p:nvSpPr>
          <p:cNvPr id="59400" name="Text Box 8">
            <a:extLst>
              <a:ext uri="{FF2B5EF4-FFF2-40B4-BE49-F238E27FC236}">
                <a16:creationId xmlns:a16="http://schemas.microsoft.com/office/drawing/2014/main" id="{F863DDED-AA1C-4A30-854F-9079BD1C35D0}"/>
              </a:ext>
            </a:extLst>
          </p:cNvPr>
          <p:cNvSpPr txBox="1">
            <a:spLocks noChangeArrowheads="1"/>
          </p:cNvSpPr>
          <p:nvPr/>
        </p:nvSpPr>
        <p:spPr bwMode="auto">
          <a:xfrm>
            <a:off x="1655763" y="6149975"/>
            <a:ext cx="4979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芯片的功耗、散热、线延迟</a:t>
            </a:r>
          </a:p>
        </p:txBody>
      </p:sp>
      <p:sp>
        <p:nvSpPr>
          <p:cNvPr id="10" name="Rectangle 9">
            <a:extLst>
              <a:ext uri="{FF2B5EF4-FFF2-40B4-BE49-F238E27FC236}">
                <a16:creationId xmlns:a16="http://schemas.microsoft.com/office/drawing/2014/main" id="{AF704879-BCF9-4827-8DF3-33260EA598E9}"/>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linds(horizontal)">
                                      <p:cBhvr>
                                        <p:cTn id="7" dur="500"/>
                                        <p:tgtEl>
                                          <p:spTgt spid="59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396"/>
                                        </p:tgtEl>
                                        <p:attrNameLst>
                                          <p:attrName>style.visibility</p:attrName>
                                        </p:attrNameLst>
                                      </p:cBhvr>
                                      <p:to>
                                        <p:strVal val="visible"/>
                                      </p:to>
                                    </p:set>
                                    <p:animEffect transition="in" filter="blinds(horizontal)">
                                      <p:cBhvr>
                                        <p:cTn id="12" dur="500"/>
                                        <p:tgtEl>
                                          <p:spTgt spid="593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397"/>
                                        </p:tgtEl>
                                        <p:attrNameLst>
                                          <p:attrName>style.visibility</p:attrName>
                                        </p:attrNameLst>
                                      </p:cBhvr>
                                      <p:to>
                                        <p:strVal val="visible"/>
                                      </p:to>
                                    </p:set>
                                    <p:animEffect transition="in" filter="blinds(horizontal)">
                                      <p:cBhvr>
                                        <p:cTn id="17" dur="500"/>
                                        <p:tgtEl>
                                          <p:spTgt spid="593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398"/>
                                        </p:tgtEl>
                                        <p:attrNameLst>
                                          <p:attrName>style.visibility</p:attrName>
                                        </p:attrNameLst>
                                      </p:cBhvr>
                                      <p:to>
                                        <p:strVal val="visible"/>
                                      </p:to>
                                    </p:set>
                                    <p:animEffect transition="in" filter="blinds(horizontal)">
                                      <p:cBhvr>
                                        <p:cTn id="22" dur="500"/>
                                        <p:tgtEl>
                                          <p:spTgt spid="593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399"/>
                                        </p:tgtEl>
                                        <p:attrNameLst>
                                          <p:attrName>style.visibility</p:attrName>
                                        </p:attrNameLst>
                                      </p:cBhvr>
                                      <p:to>
                                        <p:strVal val="visible"/>
                                      </p:to>
                                    </p:set>
                                    <p:animEffect transition="in" filter="blinds(horizontal)">
                                      <p:cBhvr>
                                        <p:cTn id="27" dur="500"/>
                                        <p:tgtEl>
                                          <p:spTgt spid="593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00"/>
                                        </p:tgtEl>
                                        <p:attrNameLst>
                                          <p:attrName>style.visibility</p:attrName>
                                        </p:attrNameLst>
                                      </p:cBhvr>
                                      <p:to>
                                        <p:strVal val="visible"/>
                                      </p:to>
                                    </p:set>
                                    <p:animEffect transition="in" filter="blinds(horizontal)">
                                      <p:cBhvr>
                                        <p:cTn id="32" dur="500"/>
                                        <p:tgtEl>
                                          <p:spTgt spid="5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utoUpdateAnimBg="0"/>
      <p:bldP spid="59396" grpId="0" autoUpdateAnimBg="0"/>
      <p:bldP spid="59397" grpId="0" autoUpdateAnimBg="0"/>
      <p:bldP spid="59398" grpId="0" autoUpdateAnimBg="0"/>
      <p:bldP spid="59399" grpId="0" autoUpdateAnimBg="0"/>
      <p:bldP spid="59400"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7B5715E8-5108-4DFC-8783-7AC88ECBD2BD}"/>
              </a:ext>
            </a:extLst>
          </p:cNvPr>
          <p:cNvSpPr txBox="1">
            <a:spLocks noChangeArrowheads="1"/>
          </p:cNvSpPr>
          <p:nvPr/>
        </p:nvSpPr>
        <p:spPr bwMode="auto">
          <a:xfrm>
            <a:off x="971550" y="549275"/>
            <a:ext cx="8532813" cy="60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？替代传统的硅芯片</a:t>
            </a:r>
          </a:p>
        </p:txBody>
      </p:sp>
      <p:sp>
        <p:nvSpPr>
          <p:cNvPr id="60419" name="Text Box 3">
            <a:extLst>
              <a:ext uri="{FF2B5EF4-FFF2-40B4-BE49-F238E27FC236}">
                <a16:creationId xmlns:a16="http://schemas.microsoft.com/office/drawing/2014/main" id="{6DFF2ED0-58D0-4388-A92F-045087B84DBE}"/>
              </a:ext>
            </a:extLst>
          </p:cNvPr>
          <p:cNvSpPr txBox="1">
            <a:spLocks noChangeArrowheads="1"/>
          </p:cNvSpPr>
          <p:nvPr/>
        </p:nvSpPr>
        <p:spPr bwMode="auto">
          <a:xfrm>
            <a:off x="1800225" y="1517650"/>
            <a:ext cx="5699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Font typeface="Wingdings" panose="05000000000000000000" pitchFamily="2" charset="2"/>
              <a:buChar char="Ø"/>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光计算机</a:t>
            </a:r>
          </a:p>
        </p:txBody>
      </p:sp>
      <p:sp>
        <p:nvSpPr>
          <p:cNvPr id="60420" name="Text Box 4">
            <a:extLst>
              <a:ext uri="{FF2B5EF4-FFF2-40B4-BE49-F238E27FC236}">
                <a16:creationId xmlns:a16="http://schemas.microsoft.com/office/drawing/2014/main" id="{12E33014-C56F-4F21-BCA4-1575F9CFB8D9}"/>
              </a:ext>
            </a:extLst>
          </p:cNvPr>
          <p:cNvSpPr txBox="1">
            <a:spLocks noChangeArrowheads="1"/>
          </p:cNvSpPr>
          <p:nvPr/>
        </p:nvSpPr>
        <p:spPr bwMode="auto">
          <a:xfrm>
            <a:off x="1800225" y="3111500"/>
            <a:ext cx="4187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514350" marR="0" lvl="0" indent="-5143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DNA</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生物计算机</a:t>
            </a:r>
          </a:p>
        </p:txBody>
      </p:sp>
      <p:sp>
        <p:nvSpPr>
          <p:cNvPr id="60421" name="Text Box 5">
            <a:extLst>
              <a:ext uri="{FF2B5EF4-FFF2-40B4-BE49-F238E27FC236}">
                <a16:creationId xmlns:a16="http://schemas.microsoft.com/office/drawing/2014/main" id="{F287776F-02D3-4163-A647-CDB52C9FDFF0}"/>
              </a:ext>
            </a:extLst>
          </p:cNvPr>
          <p:cNvSpPr txBox="1">
            <a:spLocks noChangeArrowheads="1"/>
          </p:cNvSpPr>
          <p:nvPr/>
        </p:nvSpPr>
        <p:spPr bwMode="auto">
          <a:xfrm>
            <a:off x="1800225" y="4705350"/>
            <a:ext cx="4187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Font typeface="Wingdings" panose="05000000000000000000" pitchFamily="2" charset="2"/>
              <a:buChar char="Ø"/>
            </a:pP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量子计算机</a:t>
            </a:r>
          </a:p>
        </p:txBody>
      </p:sp>
      <p:sp>
        <p:nvSpPr>
          <p:cNvPr id="60422" name="Text Box 6">
            <a:extLst>
              <a:ext uri="{FF2B5EF4-FFF2-40B4-BE49-F238E27FC236}">
                <a16:creationId xmlns:a16="http://schemas.microsoft.com/office/drawing/2014/main" id="{D3A40211-174A-422F-986C-9193B53B9D4D}"/>
              </a:ext>
            </a:extLst>
          </p:cNvPr>
          <p:cNvSpPr txBox="1">
            <a:spLocks noChangeArrowheads="1"/>
          </p:cNvSpPr>
          <p:nvPr/>
        </p:nvSpPr>
        <p:spPr bwMode="auto">
          <a:xfrm>
            <a:off x="2160588" y="2314575"/>
            <a:ext cx="5699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利用光子取代电子进行运算和存储</a:t>
            </a:r>
          </a:p>
        </p:txBody>
      </p:sp>
      <p:sp>
        <p:nvSpPr>
          <p:cNvPr id="60423" name="Text Box 7">
            <a:extLst>
              <a:ext uri="{FF2B5EF4-FFF2-40B4-BE49-F238E27FC236}">
                <a16:creationId xmlns:a16="http://schemas.microsoft.com/office/drawing/2014/main" id="{DBA9B54F-4DC6-400D-BF1F-30C0C93DC4E9}"/>
              </a:ext>
            </a:extLst>
          </p:cNvPr>
          <p:cNvSpPr txBox="1">
            <a:spLocks noChangeArrowheads="1"/>
          </p:cNvSpPr>
          <p:nvPr/>
        </p:nvSpPr>
        <p:spPr bwMode="auto">
          <a:xfrm>
            <a:off x="2160588" y="3908425"/>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通过控制</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DNA</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分子间的生化反应</a:t>
            </a:r>
          </a:p>
        </p:txBody>
      </p:sp>
      <p:sp>
        <p:nvSpPr>
          <p:cNvPr id="60424" name="Text Box 8">
            <a:extLst>
              <a:ext uri="{FF2B5EF4-FFF2-40B4-BE49-F238E27FC236}">
                <a16:creationId xmlns:a16="http://schemas.microsoft.com/office/drawing/2014/main" id="{0D02F751-9EA1-404F-88CC-CC692739D421}"/>
              </a:ext>
            </a:extLst>
          </p:cNvPr>
          <p:cNvSpPr txBox="1">
            <a:spLocks noChangeArrowheads="1"/>
          </p:cNvSpPr>
          <p:nvPr/>
        </p:nvSpPr>
        <p:spPr bwMode="auto">
          <a:xfrm>
            <a:off x="2160588" y="5502275"/>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利用原子所具有的量子特性</a:t>
            </a:r>
          </a:p>
        </p:txBody>
      </p:sp>
      <p:sp>
        <p:nvSpPr>
          <p:cNvPr id="11" name="Rectangle 9">
            <a:extLst>
              <a:ext uri="{FF2B5EF4-FFF2-40B4-BE49-F238E27FC236}">
                <a16:creationId xmlns:a16="http://schemas.microsoft.com/office/drawing/2014/main" id="{475A6490-2C8C-484A-A92A-13230B7BA4B4}"/>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algn="ctr">
              <a:defRPr/>
            </a:pPr>
            <a:r>
              <a:rPr lang="en-US" altLang="zh-CN" sz="2000" b="1" dirty="0">
                <a:solidFill>
                  <a:srgbClr val="FF0000"/>
                </a:solidFill>
                <a:effectLst>
                  <a:outerShdw blurRad="38100" dist="38100" dir="2700000" algn="tl">
                    <a:srgbClr val="C0C0C0"/>
                  </a:outerShdw>
                </a:effectLst>
                <a:latin typeface="Arial" charset="0"/>
              </a:rPr>
              <a:t>1.5</a:t>
            </a:r>
            <a:r>
              <a:rPr lang="zh-CN" altLang="en-US" sz="2000" b="1" dirty="0">
                <a:solidFill>
                  <a:srgbClr val="FF0000"/>
                </a:solidFill>
                <a:effectLst>
                  <a:outerShdw blurRad="38100" dist="38100" dir="2700000" algn="tl">
                    <a:srgbClr val="C0C0C0"/>
                  </a:outerShdw>
                </a:effectLst>
                <a:latin typeface="Arial" charset="0"/>
              </a:rPr>
              <a:t>计算机的发展</a:t>
            </a:r>
            <a:endParaRPr lang="en-US" altLang="zh-CN" sz="2000" b="1" dirty="0">
              <a:solidFill>
                <a:srgbClr val="FF0000"/>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blinds(horizontal)">
                                      <p:cBhvr>
                                        <p:cTn id="7" dur="500"/>
                                        <p:tgtEl>
                                          <p:spTgt spid="60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blinds(horizontal)">
                                      <p:cBhvr>
                                        <p:cTn id="12" dur="500"/>
                                        <p:tgtEl>
                                          <p:spTgt spid="604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421"/>
                                        </p:tgtEl>
                                        <p:attrNameLst>
                                          <p:attrName>style.visibility</p:attrName>
                                        </p:attrNameLst>
                                      </p:cBhvr>
                                      <p:to>
                                        <p:strVal val="visible"/>
                                      </p:to>
                                    </p:set>
                                    <p:animEffect transition="in" filter="blinds(horizontal)">
                                      <p:cBhvr>
                                        <p:cTn id="17" dur="500"/>
                                        <p:tgtEl>
                                          <p:spTgt spid="604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422"/>
                                        </p:tgtEl>
                                        <p:attrNameLst>
                                          <p:attrName>style.visibility</p:attrName>
                                        </p:attrNameLst>
                                      </p:cBhvr>
                                      <p:to>
                                        <p:strVal val="visible"/>
                                      </p:to>
                                    </p:set>
                                    <p:animEffect transition="in" filter="blinds(horizontal)">
                                      <p:cBhvr>
                                        <p:cTn id="22" dur="500"/>
                                        <p:tgtEl>
                                          <p:spTgt spid="60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0423"/>
                                        </p:tgtEl>
                                        <p:attrNameLst>
                                          <p:attrName>style.visibility</p:attrName>
                                        </p:attrNameLst>
                                      </p:cBhvr>
                                      <p:to>
                                        <p:strVal val="visible"/>
                                      </p:to>
                                    </p:set>
                                    <p:animEffect transition="in" filter="blinds(horizontal)">
                                      <p:cBhvr>
                                        <p:cTn id="27" dur="500"/>
                                        <p:tgtEl>
                                          <p:spTgt spid="604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0424"/>
                                        </p:tgtEl>
                                        <p:attrNameLst>
                                          <p:attrName>style.visibility</p:attrName>
                                        </p:attrNameLst>
                                      </p:cBhvr>
                                      <p:to>
                                        <p:strVal val="visible"/>
                                      </p:to>
                                    </p:set>
                                    <p:animEffect transition="in" filter="blinds(horizontal)">
                                      <p:cBhvr>
                                        <p:cTn id="32" dur="500"/>
                                        <p:tgtEl>
                                          <p:spTgt spid="6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utoUpdateAnimBg="0"/>
      <p:bldP spid="60420" grpId="0" autoUpdateAnimBg="0"/>
      <p:bldP spid="60421" grpId="0" autoUpdateAnimBg="0"/>
      <p:bldP spid="60422" grpId="0" autoUpdateAnimBg="0"/>
      <p:bldP spid="60423" grpId="0" autoUpdateAnimBg="0"/>
      <p:bldP spid="60424"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802D836-486E-4328-B57B-66F425ED6076}"/>
              </a:ext>
            </a:extLst>
          </p:cNvPr>
          <p:cNvSpPr>
            <a:spLocks noGrp="1"/>
          </p:cNvSpPr>
          <p:nvPr>
            <p:ph type="title"/>
          </p:nvPr>
        </p:nvSpPr>
        <p:spPr>
          <a:xfrm>
            <a:off x="457200" y="176511"/>
            <a:ext cx="8229600" cy="1143000"/>
          </a:xfrm>
        </p:spPr>
        <p:txBody>
          <a:bodyPr/>
          <a:lstStyle/>
          <a:p>
            <a:pPr algn="l"/>
            <a:r>
              <a:rPr kumimoji="1" lang="en-US" altLang="zh-CN" b="1" kern="1200" dirty="0">
                <a:solidFill>
                  <a:srgbClr val="000000"/>
                </a:solidFill>
                <a:latin typeface="Times New Roman" panose="02020603050405020304" pitchFamily="18" charset="0"/>
                <a:ea typeface="宋体" panose="02010600030101010101" pitchFamily="2" charset="-122"/>
              </a:rPr>
              <a:t>1.6 MIPS</a:t>
            </a:r>
            <a:r>
              <a:rPr kumimoji="1" lang="zh-CN" altLang="en-US" b="1" kern="1200" dirty="0">
                <a:solidFill>
                  <a:srgbClr val="000000"/>
                </a:solidFill>
                <a:latin typeface="Times New Roman" panose="02020603050405020304" pitchFamily="18" charset="0"/>
                <a:ea typeface="宋体" panose="02010600030101010101" pitchFamily="2" charset="-122"/>
              </a:rPr>
              <a:t>架构计算机</a:t>
            </a:r>
            <a:endParaRPr lang="zh-CN" altLang="en-US" dirty="0"/>
          </a:p>
        </p:txBody>
      </p:sp>
      <p:sp>
        <p:nvSpPr>
          <p:cNvPr id="7" name="内容占位符 6">
            <a:extLst>
              <a:ext uri="{FF2B5EF4-FFF2-40B4-BE49-F238E27FC236}">
                <a16:creationId xmlns:a16="http://schemas.microsoft.com/office/drawing/2014/main" id="{7C17CDEF-6ACD-40AF-8F0D-C0AC7734F8E0}"/>
              </a:ext>
            </a:extLst>
          </p:cNvPr>
          <p:cNvSpPr>
            <a:spLocks noGrp="1"/>
          </p:cNvSpPr>
          <p:nvPr>
            <p:ph idx="1"/>
          </p:nvPr>
        </p:nvSpPr>
        <p:spPr>
          <a:xfrm>
            <a:off x="360363" y="1369368"/>
            <a:ext cx="8229600" cy="4525963"/>
          </a:xfrm>
        </p:spPr>
        <p:txBody>
          <a:bodyPr/>
          <a:lstStyle/>
          <a:p>
            <a:r>
              <a:rPr lang="en-US" altLang="zh-CN" dirty="0">
                <a:solidFill>
                  <a:srgbClr val="FF0000"/>
                </a:solidFill>
              </a:rPr>
              <a:t>1.MIPS</a:t>
            </a:r>
            <a:r>
              <a:rPr lang="zh-CN" altLang="en-US" dirty="0">
                <a:solidFill>
                  <a:srgbClr val="FF0000"/>
                </a:solidFill>
              </a:rPr>
              <a:t>的含义？？？</a:t>
            </a:r>
            <a:endParaRPr lang="en-US" altLang="zh-CN" dirty="0">
              <a:solidFill>
                <a:srgbClr val="FF0000"/>
              </a:solidFill>
            </a:endParaRPr>
          </a:p>
          <a:p>
            <a:pPr lvl="1"/>
            <a:r>
              <a:rPr lang="zh-CN" altLang="en-US" dirty="0"/>
              <a:t>计算机性能参数</a:t>
            </a:r>
            <a:endParaRPr lang="en-US" altLang="zh-CN" dirty="0"/>
          </a:p>
          <a:p>
            <a:pPr lvl="2"/>
            <a:r>
              <a:rPr lang="en-US" altLang="zh-CN" dirty="0"/>
              <a:t>MIPS(Million Instructions Per Second)</a:t>
            </a:r>
          </a:p>
          <a:p>
            <a:pPr lvl="1"/>
            <a:r>
              <a:rPr lang="zh-CN" altLang="en-US" dirty="0"/>
              <a:t>公司名称</a:t>
            </a:r>
            <a:endParaRPr lang="en-US" altLang="zh-CN" dirty="0"/>
          </a:p>
          <a:p>
            <a:pPr lvl="2"/>
            <a:r>
              <a:rPr lang="en-US" altLang="zh-CN" dirty="0"/>
              <a:t>MIPS </a:t>
            </a:r>
            <a:r>
              <a:rPr lang="zh-CN" altLang="en-US" dirty="0"/>
              <a:t>科技公司</a:t>
            </a:r>
            <a:endParaRPr lang="en-US" altLang="zh-CN" dirty="0"/>
          </a:p>
          <a:p>
            <a:pPr lvl="1"/>
            <a:r>
              <a:rPr lang="zh-CN" altLang="en-US" dirty="0"/>
              <a:t>处理器名称</a:t>
            </a:r>
            <a:endParaRPr lang="en-US" altLang="zh-CN" dirty="0"/>
          </a:p>
          <a:p>
            <a:pPr lvl="2"/>
            <a:r>
              <a:rPr lang="zh-CN" altLang="en-US" dirty="0"/>
              <a:t>一种</a:t>
            </a:r>
            <a:r>
              <a:rPr lang="en-US" altLang="zh-CN" dirty="0"/>
              <a:t>RISC</a:t>
            </a:r>
            <a:r>
              <a:rPr lang="zh-CN" altLang="en-US" dirty="0"/>
              <a:t>处理器。</a:t>
            </a:r>
            <a:r>
              <a:rPr lang="en-US" altLang="zh-CN" dirty="0"/>
              <a:t> (Microprocessor without interlocked piped stages)</a:t>
            </a:r>
          </a:p>
          <a:p>
            <a:pPr lvl="2"/>
            <a:endParaRPr lang="en-US" altLang="zh-CN" dirty="0"/>
          </a:p>
          <a:p>
            <a:pPr lvl="1"/>
            <a:endParaRPr lang="zh-CN" altLang="en-US" dirty="0"/>
          </a:p>
        </p:txBody>
      </p:sp>
    </p:spTree>
    <p:extLst>
      <p:ext uri="{BB962C8B-B14F-4D97-AF65-F5344CB8AC3E}">
        <p14:creationId xmlns:p14="http://schemas.microsoft.com/office/powerpoint/2010/main" val="2104334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D38BFDC-A4D9-4DC6-AD25-9BCECA321097}"/>
              </a:ext>
            </a:extLst>
          </p:cNvPr>
          <p:cNvSpPr txBox="1">
            <a:spLocks/>
          </p:cNvSpPr>
          <p:nvPr/>
        </p:nvSpPr>
        <p:spPr>
          <a:xfrm>
            <a:off x="202285" y="188640"/>
            <a:ext cx="8265103" cy="5637024"/>
          </a:xfrm>
          <a:prstGeom prst="rect">
            <a:avLst/>
          </a:prstGeom>
        </p:spPr>
        <p:txBody>
          <a:bodyPr vert="horz" lIns="91440" tIns="45720" rIns="91440" bIns="45720" rtlCol="0">
            <a:normAutofit fontScale="85000" lnSpcReduction="20000"/>
          </a:bodyPr>
          <a:lstStyle>
            <a:lvl1pPr marL="342900" indent="-342900" algn="just" defTabSz="914400" rtl="0" eaLnBrk="1" latinLnBrk="0" hangingPunct="1">
              <a:lnSpc>
                <a:spcPct val="150000"/>
              </a:lnSpc>
              <a:spcBef>
                <a:spcPts val="1000"/>
              </a:spcBef>
              <a:buClr>
                <a:schemeClr val="tx1"/>
              </a:buClr>
              <a:buFont typeface="Wingdings" panose="05000000000000000000" pitchFamily="2" charset="2"/>
              <a:buChar char="u"/>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0000"/>
              </a:buClr>
              <a:buFont typeface="Wingdings" panose="05000000000000000000" pitchFamily="2" charset="2"/>
              <a:buChar char="Ø"/>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ü"/>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u"/>
              <a:tabLst/>
              <a:defRPr/>
            </a:pPr>
            <a:r>
              <a:rPr kumimoji="0" lang="en-US" altLang="zh-CN" sz="2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MIPS</a:t>
            </a:r>
            <a:r>
              <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 (</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a:t>
            </a:r>
            <a:r>
              <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icroprocessor without </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I</a:t>
            </a:r>
            <a:r>
              <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nterlocked </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ipeline </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S</a:t>
            </a:r>
            <a:r>
              <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tages)</a:t>
            </a:r>
          </a:p>
          <a:p>
            <a:pPr marL="812800" marR="0" lvl="1" indent="-355600" algn="just"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1981</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年斯坦福大学</a:t>
            </a: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Hennessy</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教授研究小组研制并商用</a:t>
            </a:r>
            <a:endPar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812800" marR="0" lvl="1" indent="-355600" algn="just" defTabSz="914400" rtl="0" eaLnBrk="1" fontAlgn="auto" latinLnBrk="0" hangingPunct="1">
              <a:lnSpc>
                <a:spcPct val="160000"/>
              </a:lnSpc>
              <a:spcBef>
                <a:spcPts val="500"/>
              </a:spcBef>
              <a:spcAft>
                <a:spcPts val="0"/>
              </a:spcAft>
              <a:buClr>
                <a:srgbClr val="FF0000"/>
              </a:buClr>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简单的</a:t>
            </a: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oad/</a:t>
            </a: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tore结构</a:t>
            </a:r>
          </a:p>
          <a:p>
            <a:pPr marL="812800" marR="0" lvl="1" indent="-355600" algn="just" defTabSz="914400" rtl="0" eaLnBrk="1" fontAlgn="auto" latinLnBrk="0" hangingPunct="1">
              <a:lnSpc>
                <a:spcPct val="160000"/>
              </a:lnSpc>
              <a:spcBef>
                <a:spcPts val="500"/>
              </a:spcBef>
              <a:spcAft>
                <a:spcPts val="0"/>
              </a:spcAft>
              <a:buClr>
                <a:srgbClr val="FF0000"/>
              </a:buClr>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易于流水线</a:t>
            </a: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CPU</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设计</a:t>
            </a:r>
          </a:p>
          <a:p>
            <a:pPr marL="812800" marR="0" lvl="1" indent="-355600" algn="just" defTabSz="914400" rtl="0" eaLnBrk="1" fontAlgn="auto" latinLnBrk="0" hangingPunct="1">
              <a:lnSpc>
                <a:spcPct val="160000"/>
              </a:lnSpc>
              <a:spcBef>
                <a:spcPts val="500"/>
              </a:spcBef>
              <a:spcAft>
                <a:spcPts val="0"/>
              </a:spcAft>
              <a:buClr>
                <a:srgbClr val="FF0000"/>
              </a:buClr>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易于编译器开发</a:t>
            </a:r>
          </a:p>
          <a:p>
            <a:pPr marL="812800" marR="0" lvl="1" indent="-355600" algn="just" defTabSz="914400" rtl="0" eaLnBrk="1" fontAlgn="auto" latinLnBrk="0" hangingPunct="1">
              <a:lnSpc>
                <a:spcPct val="160000"/>
              </a:lnSpc>
              <a:spcBef>
                <a:spcPts val="500"/>
              </a:spcBef>
              <a:spcAft>
                <a:spcPts val="0"/>
              </a:spcAft>
              <a:buClr>
                <a:srgbClr val="FF0000"/>
              </a:buClr>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寻址方式，指令操作非常简单</a:t>
            </a:r>
            <a:endPar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812800" marR="0" lvl="1" indent="-355600" algn="just" defTabSz="914400" rtl="0" eaLnBrk="1" fontAlgn="auto" latinLnBrk="0" hangingPunct="1">
              <a:lnSpc>
                <a:spcPct val="160000"/>
              </a:lnSpc>
              <a:spcBef>
                <a:spcPts val="500"/>
              </a:spcBef>
              <a:spcAft>
                <a:spcPts val="0"/>
              </a:spcAft>
              <a:buClr>
                <a:srgbClr val="FF0000"/>
              </a:buClr>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MIPS I，MIPS II，MIPS III，MIPS IV，MIPS V，</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MIPS32</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，和MIPS64多个版本</a:t>
            </a:r>
            <a:endPar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1" fontAlgn="auto" latinLnBrk="0" hangingPunct="1">
              <a:lnSpc>
                <a:spcPct val="160000"/>
              </a:lnSpc>
              <a:spcBef>
                <a:spcPts val="1000"/>
              </a:spcBef>
              <a:spcAft>
                <a:spcPts val="0"/>
              </a:spcAft>
              <a:buClr>
                <a:sysClr val="windowText" lastClr="000000"/>
              </a:buClr>
              <a:buSzTx/>
              <a:buFont typeface="Wingdings" panose="05000000000000000000" pitchFamily="2" charset="2"/>
              <a:buChar char="u"/>
              <a:tabLst/>
              <a:defRPr/>
            </a:pPr>
            <a:r>
              <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广泛</a:t>
            </a:r>
            <a:r>
              <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用于嵌入式系统，在</a:t>
            </a:r>
            <a:r>
              <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PC</a:t>
            </a:r>
            <a:r>
              <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机、服务器中也有应用</a:t>
            </a:r>
            <a:endPar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1" fontAlgn="auto" latinLnBrk="0" hangingPunct="1">
              <a:lnSpc>
                <a:spcPct val="160000"/>
              </a:lnSpc>
              <a:spcBef>
                <a:spcPts val="1000"/>
              </a:spcBef>
              <a:spcAft>
                <a:spcPts val="0"/>
              </a:spcAft>
              <a:buClr>
                <a:sysClr val="windowText" lastClr="000000"/>
              </a:buClr>
              <a:buSzTx/>
              <a:buFont typeface="Wingdings" panose="05000000000000000000" pitchFamily="2" charset="2"/>
              <a:buChar char="u"/>
              <a:tabLst/>
              <a:defRPr/>
            </a:pPr>
            <a:r>
              <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更适合于教学，相比</a:t>
            </a:r>
            <a:r>
              <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X86</a:t>
            </a:r>
            <a:r>
              <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更加</a:t>
            </a:r>
            <a:r>
              <a:rPr kumimoji="0" lang="zh-CN" altLang="en-US"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简洁雅致，不会陷入繁琐的细节</a:t>
            </a:r>
            <a:endPar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812800" marR="0" lvl="1" indent="-355600" algn="just" defTabSz="914400" rtl="0" eaLnBrk="1" fontAlgn="auto" latinLnBrk="0" hangingPunct="1">
              <a:lnSpc>
                <a:spcPct val="160000"/>
              </a:lnSpc>
              <a:spcBef>
                <a:spcPts val="500"/>
              </a:spcBef>
              <a:spcAft>
                <a:spcPts val="0"/>
              </a:spcAft>
              <a:buClr>
                <a:srgbClr val="FF0000"/>
              </a:buClr>
              <a:buSzTx/>
              <a:buFont typeface="Wingdings" panose="05000000000000000000" pitchFamily="2" charset="2"/>
              <a:buChar char="Ø"/>
              <a:tabLst/>
              <a:defRPr/>
            </a:pP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1" fontAlgn="auto" latinLnBrk="0" hangingPunct="1">
              <a:lnSpc>
                <a:spcPct val="160000"/>
              </a:lnSpc>
              <a:spcBef>
                <a:spcPts val="1000"/>
              </a:spcBef>
              <a:spcAft>
                <a:spcPts val="0"/>
              </a:spcAft>
              <a:buClr>
                <a:sysClr val="windowText" lastClr="000000"/>
              </a:buClr>
              <a:buSzTx/>
              <a:buFont typeface="Wingdings" panose="05000000000000000000" pitchFamily="2" charset="2"/>
              <a:buChar char="u"/>
              <a:tabLst/>
              <a:defRPr/>
            </a:pPr>
            <a:endParaRPr kumimoji="0" lang="en-US" altLang="zh-CN"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u"/>
              <a:tabLst/>
              <a:defRPr/>
            </a:pPr>
            <a:endPar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u"/>
              <a:tabLst/>
              <a:defRPr/>
            </a:pPr>
            <a:endPar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a:extLst>
              <a:ext uri="{FF2B5EF4-FFF2-40B4-BE49-F238E27FC236}">
                <a16:creationId xmlns:a16="http://schemas.microsoft.com/office/drawing/2014/main" id="{932A0EFB-16A0-4DC4-A387-E0C29A78F00A}"/>
              </a:ext>
            </a:extLst>
          </p:cNvPr>
          <p:cNvGrpSpPr/>
          <p:nvPr/>
        </p:nvGrpSpPr>
        <p:grpSpPr>
          <a:xfrm>
            <a:off x="4302080" y="836712"/>
            <a:ext cx="4890864" cy="2763182"/>
            <a:chOff x="6935830" y="1848322"/>
            <a:chExt cx="4890864" cy="2763182"/>
          </a:xfrm>
        </p:grpSpPr>
        <p:pic>
          <p:nvPicPr>
            <p:cNvPr id="6" name="图片 7">
              <a:extLst>
                <a:ext uri="{FF2B5EF4-FFF2-40B4-BE49-F238E27FC236}">
                  <a16:creationId xmlns:a16="http://schemas.microsoft.com/office/drawing/2014/main" id="{219D36E9-4DFB-4EAC-81F0-ED0C083D41C8}"/>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26354" y="3304567"/>
              <a:ext cx="2202431" cy="130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A1B2DDED-F9C9-455A-B632-D3BFCBB672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4711" y="2021427"/>
              <a:ext cx="1331983" cy="2169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6">
              <a:extLst>
                <a:ext uri="{FF2B5EF4-FFF2-40B4-BE49-F238E27FC236}">
                  <a16:creationId xmlns:a16="http://schemas.microsoft.com/office/drawing/2014/main" id="{DB82D246-0584-4D1A-BAAB-0548CE30118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52925" y="1848322"/>
              <a:ext cx="1382750" cy="1388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D53F3EE8-82AA-4D8C-BD9E-1538BB6F19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5830" y="2479327"/>
              <a:ext cx="1891739" cy="825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2453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wipe(left)">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7B5715E8-5108-4DFC-8783-7AC88ECBD2BD}"/>
              </a:ext>
            </a:extLst>
          </p:cNvPr>
          <p:cNvSpPr txBox="1">
            <a:spLocks noChangeArrowheads="1"/>
          </p:cNvSpPr>
          <p:nvPr/>
        </p:nvSpPr>
        <p:spPr bwMode="auto">
          <a:xfrm>
            <a:off x="327025" y="116632"/>
            <a:ext cx="8532813" cy="60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lang="en-US" altLang="zh-CN" b="1" dirty="0">
                <a:solidFill>
                  <a:srgbClr val="000000"/>
                </a:solidFill>
                <a:latin typeface="Times New Roman" panose="02020603050405020304" pitchFamily="18" charset="0"/>
              </a:rPr>
              <a:t>2.</a:t>
            </a: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MIPS</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指令集各版本的关系</a:t>
            </a:r>
          </a:p>
        </p:txBody>
      </p:sp>
      <p:pic>
        <p:nvPicPr>
          <p:cNvPr id="2" name="图片 1">
            <a:extLst>
              <a:ext uri="{FF2B5EF4-FFF2-40B4-BE49-F238E27FC236}">
                <a16:creationId xmlns:a16="http://schemas.microsoft.com/office/drawing/2014/main" id="{18BF6286-9342-4AE8-B754-A1A8293D0693}"/>
              </a:ext>
            </a:extLst>
          </p:cNvPr>
          <p:cNvPicPr>
            <a:picLocks noChangeAspect="1"/>
          </p:cNvPicPr>
          <p:nvPr/>
        </p:nvPicPr>
        <p:blipFill>
          <a:blip r:embed="rId2"/>
          <a:stretch>
            <a:fillRect/>
          </a:stretch>
        </p:blipFill>
        <p:spPr>
          <a:xfrm>
            <a:off x="2051720" y="980728"/>
            <a:ext cx="4557092" cy="4641483"/>
          </a:xfrm>
          <a:prstGeom prst="rect">
            <a:avLst/>
          </a:prstGeom>
        </p:spPr>
      </p:pic>
      <p:sp>
        <p:nvSpPr>
          <p:cNvPr id="3" name="矩形 2">
            <a:extLst>
              <a:ext uri="{FF2B5EF4-FFF2-40B4-BE49-F238E27FC236}">
                <a16:creationId xmlns:a16="http://schemas.microsoft.com/office/drawing/2014/main" id="{85F2D2A0-18C6-41CE-BBA0-8DCB45A424EF}"/>
              </a:ext>
            </a:extLst>
          </p:cNvPr>
          <p:cNvSpPr/>
          <p:nvPr/>
        </p:nvSpPr>
        <p:spPr>
          <a:xfrm>
            <a:off x="3064005" y="5894920"/>
            <a:ext cx="3058851" cy="461665"/>
          </a:xfrm>
          <a:prstGeom prst="rect">
            <a:avLst/>
          </a:prstGeom>
        </p:spPr>
        <p:txBody>
          <a:bodyPr wrap="none">
            <a:spAutoFit/>
          </a:bodyPr>
          <a:lstStyle/>
          <a:p>
            <a:r>
              <a:rPr lang="en-US" altLang="zh-CN" dirty="0"/>
              <a:t>MIPS</a:t>
            </a:r>
            <a:r>
              <a:rPr lang="zh-CN" altLang="en-US" dirty="0"/>
              <a:t>的各版本的关系</a:t>
            </a:r>
          </a:p>
        </p:txBody>
      </p:sp>
      <p:sp>
        <p:nvSpPr>
          <p:cNvPr id="13" name="Rectangle 9">
            <a:extLst>
              <a:ext uri="{FF2B5EF4-FFF2-40B4-BE49-F238E27FC236}">
                <a16:creationId xmlns:a16="http://schemas.microsoft.com/office/drawing/2014/main" id="{57C2322A-6A4F-499F-9814-7B4EBE97E2E0}"/>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1.6 MIPS</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架构计算机</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4240950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514350" y="704664"/>
            <a:ext cx="8115300" cy="4831432"/>
          </a:xfrm>
        </p:spPr>
        <p:txBody>
          <a:bodyPr/>
          <a:lstStyle/>
          <a:p>
            <a:r>
              <a:rPr lang="en-US" altLang="zh-CN" dirty="0"/>
              <a:t/>
            </a:r>
            <a:br>
              <a:rPr lang="en-US" altLang="zh-CN" dirty="0"/>
            </a:br>
            <a:r>
              <a:rPr lang="zh-CN" altLang="en-US" dirty="0"/>
              <a:t>　　典型的</a:t>
            </a:r>
            <a:r>
              <a:rPr lang="zh-CN" altLang="en-US" dirty="0">
                <a:solidFill>
                  <a:srgbClr val="FF0000"/>
                </a:solidFill>
              </a:rPr>
              <a:t>冯</a:t>
            </a:r>
            <a:r>
              <a:rPr lang="en-US" altLang="zh-CN" dirty="0">
                <a:solidFill>
                  <a:srgbClr val="FF0000"/>
                </a:solidFill>
              </a:rPr>
              <a:t>·</a:t>
            </a:r>
            <a:r>
              <a:rPr lang="zh-CN" altLang="en-US" dirty="0">
                <a:solidFill>
                  <a:srgbClr val="FF0000"/>
                </a:solidFill>
              </a:rPr>
              <a:t>诺依曼结构</a:t>
            </a:r>
            <a:r>
              <a:rPr lang="zh-CN" altLang="en-US" dirty="0"/>
              <a:t>计算机的框图如图 </a:t>
            </a:r>
            <a:r>
              <a:rPr lang="en-US" altLang="zh-CN" dirty="0"/>
              <a:t>1</a:t>
            </a:r>
            <a:r>
              <a:rPr lang="zh-CN" altLang="en-US" dirty="0"/>
              <a:t>－</a:t>
            </a:r>
            <a:r>
              <a:rPr lang="en-US" altLang="zh-CN" dirty="0"/>
              <a:t>2 </a:t>
            </a:r>
            <a:r>
              <a:rPr lang="zh-CN" altLang="en-US" dirty="0"/>
              <a:t>所示。</a:t>
            </a:r>
            <a:endParaRPr lang="zh-CN" altLang="zh-CN" dirty="0"/>
          </a:p>
        </p:txBody>
      </p:sp>
      <p:sp>
        <p:nvSpPr>
          <p:cNvPr id="369667" name="Rectangle 3"/>
          <p:cNvSpPr>
            <a:spLocks noGrp="1" noChangeArrowheads="1"/>
          </p:cNvSpPr>
          <p:nvPr>
            <p:ph type="body" idx="4294967295"/>
          </p:nvPr>
        </p:nvSpPr>
        <p:spPr>
          <a:xfrm>
            <a:off x="0" y="5733256"/>
            <a:ext cx="9144000" cy="438944"/>
          </a:xfrm>
        </p:spPr>
        <p:txBody>
          <a:bodyPr/>
          <a:lstStyle/>
          <a:p>
            <a:r>
              <a:rPr lang="zh-CN" altLang="en-US" dirty="0"/>
              <a:t>图 </a:t>
            </a:r>
            <a:r>
              <a:rPr lang="en-US" altLang="zh-CN" dirty="0"/>
              <a:t>1</a:t>
            </a:r>
            <a:r>
              <a:rPr lang="zh-CN" altLang="en-US" dirty="0"/>
              <a:t>－</a:t>
            </a:r>
            <a:r>
              <a:rPr lang="en-US" altLang="zh-CN" dirty="0"/>
              <a:t>2  </a:t>
            </a:r>
            <a:r>
              <a:rPr lang="zh-CN" altLang="en-US" dirty="0"/>
              <a:t>典型的冯</a:t>
            </a:r>
            <a:r>
              <a:rPr lang="en-US" altLang="zh-CN" dirty="0"/>
              <a:t>·</a:t>
            </a:r>
            <a:r>
              <a:rPr lang="zh-CN" altLang="en-US" dirty="0"/>
              <a:t>诺依曼结构计算机的框图</a:t>
            </a:r>
            <a:endParaRPr lang="zh-CN" altLang="zh-CN" dirty="0"/>
          </a:p>
        </p:txBody>
      </p:sp>
      <p:sp>
        <p:nvSpPr>
          <p:cNvPr id="5" name="Rectangle 9">
            <a:extLst>
              <a:ext uri="{FF2B5EF4-FFF2-40B4-BE49-F238E27FC236}">
                <a16:creationId xmlns:a16="http://schemas.microsoft.com/office/drawing/2014/main" id="{C43E6ACA-F16A-403A-80A6-7E029AAC9F18}"/>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1.1</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计算机系统的组成</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
        <p:nvSpPr>
          <p:cNvPr id="3" name="Rectangle 2">
            <a:extLst>
              <a:ext uri="{FF2B5EF4-FFF2-40B4-BE49-F238E27FC236}">
                <a16:creationId xmlns:a16="http://schemas.microsoft.com/office/drawing/2014/main" id="{B52B6670-A053-4CE1-A9D2-87489A37086F}"/>
              </a:ext>
            </a:extLst>
          </p:cNvPr>
          <p:cNvSpPr>
            <a:spLocks noChangeArrowheads="1"/>
          </p:cNvSpPr>
          <p:nvPr/>
        </p:nvSpPr>
        <p:spPr bwMode="auto">
          <a:xfrm>
            <a:off x="1089499" y="2426125"/>
            <a:ext cx="95987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F906BB8C-B80B-4956-BD61-3B4F4559A127}"/>
              </a:ext>
            </a:extLst>
          </p:cNvPr>
          <p:cNvGraphicFramePr>
            <a:graphicFrameLocks noChangeAspect="1"/>
          </p:cNvGraphicFramePr>
          <p:nvPr>
            <p:extLst>
              <p:ext uri="{D42A27DB-BD31-4B8C-83A1-F6EECF244321}">
                <p14:modId xmlns:p14="http://schemas.microsoft.com/office/powerpoint/2010/main" val="1416168844"/>
              </p:ext>
            </p:extLst>
          </p:nvPr>
        </p:nvGraphicFramePr>
        <p:xfrm>
          <a:off x="1089499" y="2426126"/>
          <a:ext cx="7314285" cy="2232248"/>
        </p:xfrm>
        <a:graphic>
          <a:graphicData uri="http://schemas.openxmlformats.org/presentationml/2006/ole">
            <mc:AlternateContent xmlns:mc="http://schemas.openxmlformats.org/markup-compatibility/2006">
              <mc:Choice xmlns:v="urn:schemas-microsoft-com:vml" Requires="v">
                <p:oleObj spid="_x0000_s53262" name="Visio" r:id="rId4" imgW="5010487" imgH="1528659" progId="Visio.Drawing.11">
                  <p:embed/>
                </p:oleObj>
              </mc:Choice>
              <mc:Fallback>
                <p:oleObj name="Visio" r:id="rId4" imgW="5010487" imgH="1528659" progId="Visio.Drawing.11">
                  <p:embed/>
                  <p:pic>
                    <p:nvPicPr>
                      <p:cNvPr id="0" name="Object 1"/>
                      <p:cNvPicPr>
                        <a:picLocks noChangeAspect="1" noChangeArrowheads="1"/>
                      </p:cNvPicPr>
                      <p:nvPr/>
                    </p:nvPicPr>
                    <p:blipFill>
                      <a:blip r:embed="rId5"/>
                      <a:srcRect/>
                      <a:stretch>
                        <a:fillRect/>
                      </a:stretch>
                    </p:blipFill>
                    <p:spPr bwMode="auto">
                      <a:xfrm>
                        <a:off x="1089499" y="2426126"/>
                        <a:ext cx="7314285" cy="2232248"/>
                      </a:xfrm>
                      <a:prstGeom prst="rect">
                        <a:avLst/>
                      </a:prstGeom>
                      <a:noFill/>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79DA1F1-C68C-4CC7-8638-28DAAD5EB872}"/>
              </a:ext>
            </a:extLst>
          </p:cNvPr>
          <p:cNvPicPr>
            <a:picLocks noChangeAspect="1"/>
          </p:cNvPicPr>
          <p:nvPr/>
        </p:nvPicPr>
        <p:blipFill>
          <a:blip r:embed="rId2"/>
          <a:stretch>
            <a:fillRect/>
          </a:stretch>
        </p:blipFill>
        <p:spPr>
          <a:xfrm>
            <a:off x="765177" y="1342286"/>
            <a:ext cx="7551239" cy="4680520"/>
          </a:xfrm>
          <a:prstGeom prst="rect">
            <a:avLst/>
          </a:prstGeom>
        </p:spPr>
      </p:pic>
      <p:sp>
        <p:nvSpPr>
          <p:cNvPr id="4" name="Rectangle 9">
            <a:extLst>
              <a:ext uri="{FF2B5EF4-FFF2-40B4-BE49-F238E27FC236}">
                <a16:creationId xmlns:a16="http://schemas.microsoft.com/office/drawing/2014/main" id="{35E3AB57-D4D1-471A-A1F8-692C506649EB}"/>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1.6 MIPS</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架构计算机</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
        <p:nvSpPr>
          <p:cNvPr id="5" name="矩形 4">
            <a:extLst>
              <a:ext uri="{FF2B5EF4-FFF2-40B4-BE49-F238E27FC236}">
                <a16:creationId xmlns:a16="http://schemas.microsoft.com/office/drawing/2014/main" id="{E7A9EB2C-A515-4559-BF0C-2E5866B420BB}"/>
              </a:ext>
            </a:extLst>
          </p:cNvPr>
          <p:cNvSpPr/>
          <p:nvPr/>
        </p:nvSpPr>
        <p:spPr>
          <a:xfrm>
            <a:off x="1979712" y="5888226"/>
            <a:ext cx="6336704" cy="461665"/>
          </a:xfrm>
          <a:prstGeom prst="rect">
            <a:avLst/>
          </a:prstGeom>
        </p:spPr>
        <p:txBody>
          <a:bodyPr wrap="square">
            <a:spAutoFit/>
          </a:bodyPr>
          <a:lstStyle/>
          <a:p>
            <a:r>
              <a:rPr lang="zh-CN" altLang="en-US" dirty="0"/>
              <a:t>图</a:t>
            </a:r>
            <a:r>
              <a:rPr lang="en-US" altLang="zh-CN" dirty="0"/>
              <a:t>1-11 MIPS</a:t>
            </a:r>
            <a:r>
              <a:rPr lang="zh-CN" altLang="en-US" dirty="0"/>
              <a:t>计算机的内部结构示意图</a:t>
            </a:r>
          </a:p>
        </p:txBody>
      </p:sp>
      <p:sp>
        <p:nvSpPr>
          <p:cNvPr id="6" name="标题 5">
            <a:extLst>
              <a:ext uri="{FF2B5EF4-FFF2-40B4-BE49-F238E27FC236}">
                <a16:creationId xmlns:a16="http://schemas.microsoft.com/office/drawing/2014/main" id="{C27725DE-FDF1-45AD-83EF-98C9A9C76BED}"/>
              </a:ext>
            </a:extLst>
          </p:cNvPr>
          <p:cNvSpPr>
            <a:spLocks noGrp="1"/>
          </p:cNvSpPr>
          <p:nvPr>
            <p:ph type="title"/>
          </p:nvPr>
        </p:nvSpPr>
        <p:spPr/>
        <p:txBody>
          <a:bodyPr/>
          <a:lstStyle/>
          <a:p>
            <a:pPr algn="l"/>
            <a:r>
              <a:rPr lang="en-US" altLang="zh-CN" dirty="0"/>
              <a:t>3.MIPS</a:t>
            </a:r>
            <a:r>
              <a:rPr lang="zh-CN" altLang="en-US" dirty="0"/>
              <a:t>计算机内部结构</a:t>
            </a:r>
          </a:p>
        </p:txBody>
      </p:sp>
    </p:spTree>
    <p:extLst>
      <p:ext uri="{BB962C8B-B14F-4D97-AF65-F5344CB8AC3E}">
        <p14:creationId xmlns:p14="http://schemas.microsoft.com/office/powerpoint/2010/main" val="4024361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398C2-A07D-4561-B056-BBCABCBC84EE}"/>
              </a:ext>
            </a:extLst>
          </p:cNvPr>
          <p:cNvSpPr>
            <a:spLocks noGrp="1"/>
          </p:cNvSpPr>
          <p:nvPr>
            <p:ph type="title"/>
          </p:nvPr>
        </p:nvSpPr>
        <p:spPr/>
        <p:txBody>
          <a:bodyPr/>
          <a:lstStyle/>
          <a:p>
            <a:pPr algn="l"/>
            <a:r>
              <a:rPr lang="en-US" altLang="zh-CN" dirty="0"/>
              <a:t>4.MIPS</a:t>
            </a:r>
            <a:r>
              <a:rPr lang="zh-CN" altLang="en-US" dirty="0"/>
              <a:t>指令架构的应用</a:t>
            </a:r>
          </a:p>
        </p:txBody>
      </p:sp>
      <p:sp>
        <p:nvSpPr>
          <p:cNvPr id="3" name="内容占位符 2">
            <a:extLst>
              <a:ext uri="{FF2B5EF4-FFF2-40B4-BE49-F238E27FC236}">
                <a16:creationId xmlns:a16="http://schemas.microsoft.com/office/drawing/2014/main" id="{A816081E-26FE-4050-849E-57103854EC35}"/>
              </a:ext>
            </a:extLst>
          </p:cNvPr>
          <p:cNvSpPr>
            <a:spLocks noGrp="1"/>
          </p:cNvSpPr>
          <p:nvPr>
            <p:ph idx="1"/>
          </p:nvPr>
        </p:nvSpPr>
        <p:spPr/>
        <p:txBody>
          <a:bodyPr/>
          <a:lstStyle/>
          <a:p>
            <a:pPr lvl="1"/>
            <a:r>
              <a:rPr lang="zh-CN" altLang="en-US" dirty="0"/>
              <a:t>路由器</a:t>
            </a:r>
            <a:endParaRPr lang="en-US" altLang="zh-CN" dirty="0"/>
          </a:p>
          <a:p>
            <a:pPr lvl="1"/>
            <a:r>
              <a:rPr lang="zh-CN" altLang="zh-CN" dirty="0"/>
              <a:t>视频游戏机</a:t>
            </a:r>
            <a:endParaRPr lang="en-US" altLang="zh-CN" dirty="0"/>
          </a:p>
          <a:p>
            <a:pPr lvl="1"/>
            <a:r>
              <a:rPr lang="zh-CN" altLang="zh-CN" dirty="0"/>
              <a:t>打印机</a:t>
            </a:r>
            <a:endParaRPr lang="en-US" altLang="zh-CN" dirty="0"/>
          </a:p>
          <a:p>
            <a:pPr lvl="1"/>
            <a:r>
              <a:rPr lang="zh-CN" altLang="zh-CN" dirty="0"/>
              <a:t>数字机顶盒</a:t>
            </a:r>
            <a:endParaRPr lang="en-US" altLang="zh-CN" dirty="0"/>
          </a:p>
          <a:p>
            <a:pPr lvl="1"/>
            <a:r>
              <a:rPr lang="zh-CN" altLang="zh-CN" dirty="0"/>
              <a:t>数字电视</a:t>
            </a:r>
            <a:endParaRPr lang="en-US" altLang="zh-CN" dirty="0"/>
          </a:p>
          <a:p>
            <a:pPr lvl="1"/>
            <a:r>
              <a:rPr lang="zh-CN" altLang="en-US" dirty="0"/>
              <a:t>各种嵌入式系统</a:t>
            </a:r>
          </a:p>
        </p:txBody>
      </p:sp>
    </p:spTree>
    <p:extLst>
      <p:ext uri="{BB962C8B-B14F-4D97-AF65-F5344CB8AC3E}">
        <p14:creationId xmlns:p14="http://schemas.microsoft.com/office/powerpoint/2010/main" val="3898749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323528" y="533400"/>
            <a:ext cx="8115300" cy="5638800"/>
          </a:xfrm>
        </p:spPr>
        <p:txBody>
          <a:bodyPr/>
          <a:lstStyle/>
          <a:p>
            <a:r>
              <a:rPr lang="zh-CN" altLang="en-US" dirty="0">
                <a:solidFill>
                  <a:srgbClr val="FF0000"/>
                </a:solidFill>
              </a:rPr>
              <a:t>哈佛结构</a:t>
            </a:r>
            <a:r>
              <a:rPr lang="zh-CN" altLang="en-US" dirty="0"/>
              <a:t>计算机</a:t>
            </a:r>
            <a:endParaRPr lang="zh-CN" altLang="zh-CN" dirty="0"/>
          </a:p>
        </p:txBody>
      </p:sp>
      <p:sp>
        <p:nvSpPr>
          <p:cNvPr id="374787" name="Rectangle 3"/>
          <p:cNvSpPr>
            <a:spLocks noGrp="1" noChangeArrowheads="1"/>
          </p:cNvSpPr>
          <p:nvPr>
            <p:ph type="body" idx="4294967295"/>
          </p:nvPr>
        </p:nvSpPr>
        <p:spPr>
          <a:xfrm>
            <a:off x="0" y="5733256"/>
            <a:ext cx="9144000" cy="438944"/>
          </a:xfrm>
        </p:spPr>
        <p:txBody>
          <a:bodyPr/>
          <a:lstStyle/>
          <a:p>
            <a:r>
              <a:rPr lang="zh-CN" altLang="en-US" dirty="0"/>
              <a:t>图 </a:t>
            </a:r>
            <a:r>
              <a:rPr lang="en-US" altLang="zh-CN" dirty="0"/>
              <a:t>1</a:t>
            </a:r>
            <a:r>
              <a:rPr lang="zh-CN" altLang="en-US" dirty="0"/>
              <a:t>－</a:t>
            </a:r>
            <a:r>
              <a:rPr lang="en-US" altLang="zh-CN" dirty="0"/>
              <a:t>3  </a:t>
            </a:r>
            <a:r>
              <a:rPr lang="zh-CN" altLang="en-US" dirty="0"/>
              <a:t>哈佛结构计算机的框图</a:t>
            </a:r>
            <a:endParaRPr lang="zh-CN" altLang="zh-CN" dirty="0"/>
          </a:p>
        </p:txBody>
      </p:sp>
      <p:sp>
        <p:nvSpPr>
          <p:cNvPr id="5" name="Rectangle 9">
            <a:extLst>
              <a:ext uri="{FF2B5EF4-FFF2-40B4-BE49-F238E27FC236}">
                <a16:creationId xmlns:a16="http://schemas.microsoft.com/office/drawing/2014/main" id="{3D8593F0-54F1-4EF8-910A-401C3D137074}"/>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1.1</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计算机系统的组成</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
        <p:nvSpPr>
          <p:cNvPr id="4" name="Rectangle 2">
            <a:extLst>
              <a:ext uri="{FF2B5EF4-FFF2-40B4-BE49-F238E27FC236}">
                <a16:creationId xmlns:a16="http://schemas.microsoft.com/office/drawing/2014/main" id="{D9E56701-F680-4E59-B70C-57BA94529C3A}"/>
              </a:ext>
            </a:extLst>
          </p:cNvPr>
          <p:cNvSpPr>
            <a:spLocks noChangeArrowheads="1"/>
          </p:cNvSpPr>
          <p:nvPr/>
        </p:nvSpPr>
        <p:spPr bwMode="auto">
          <a:xfrm>
            <a:off x="2051720" y="1554782"/>
            <a:ext cx="146838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4FD58529-0C05-4A07-BD28-EFB92A09DD2E}"/>
              </a:ext>
            </a:extLst>
          </p:cNvPr>
          <p:cNvGraphicFramePr>
            <a:graphicFrameLocks noChangeAspect="1"/>
          </p:cNvGraphicFramePr>
          <p:nvPr>
            <p:extLst>
              <p:ext uri="{D42A27DB-BD31-4B8C-83A1-F6EECF244321}">
                <p14:modId xmlns:p14="http://schemas.microsoft.com/office/powerpoint/2010/main" val="3706951032"/>
              </p:ext>
            </p:extLst>
          </p:nvPr>
        </p:nvGraphicFramePr>
        <p:xfrm>
          <a:off x="1547664" y="1577641"/>
          <a:ext cx="6280050" cy="3602409"/>
        </p:xfrm>
        <a:graphic>
          <a:graphicData uri="http://schemas.openxmlformats.org/presentationml/2006/ole">
            <mc:AlternateContent xmlns:mc="http://schemas.openxmlformats.org/markup-compatibility/2006">
              <mc:Choice xmlns:v="urn:schemas-microsoft-com:vml" Requires="v">
                <p:oleObj spid="_x0000_s52238" name="Visio" r:id="rId3" imgW="3094602" imgH="1782101" progId="Visio.Drawing.11">
                  <p:embed/>
                </p:oleObj>
              </mc:Choice>
              <mc:Fallback>
                <p:oleObj name="Visio" r:id="rId3" imgW="3094602" imgH="178210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577641"/>
                        <a:ext cx="6280050" cy="3602409"/>
                      </a:xfrm>
                      <a:prstGeom prst="rect">
                        <a:avLst/>
                      </a:prstGeom>
                      <a:noFill/>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zh-CN" b="1" dirty="0"/>
              <a:t>1. 2  </a:t>
            </a:r>
            <a:r>
              <a:rPr lang="zh-CN" altLang="en-US" b="1" dirty="0"/>
              <a:t>计算机的工作过程</a:t>
            </a:r>
            <a:endParaRPr lang="zh-CN" altLang="zh-CN" dirty="0"/>
          </a:p>
        </p:txBody>
      </p:sp>
      <p:sp>
        <p:nvSpPr>
          <p:cNvPr id="377859" name="Rectangle 3"/>
          <p:cNvSpPr>
            <a:spLocks noGrp="1" noChangeArrowheads="1"/>
          </p:cNvSpPr>
          <p:nvPr>
            <p:ph type="body" idx="4294967295"/>
          </p:nvPr>
        </p:nvSpPr>
        <p:spPr>
          <a:xfrm>
            <a:off x="0" y="5733256"/>
            <a:ext cx="9144000" cy="438944"/>
          </a:xfrm>
        </p:spPr>
        <p:txBody>
          <a:bodyPr/>
          <a:lstStyle/>
          <a:p>
            <a:r>
              <a:rPr lang="zh-CN" altLang="en-US" dirty="0"/>
              <a:t>图 </a:t>
            </a:r>
            <a:r>
              <a:rPr lang="en-US" altLang="zh-CN" dirty="0"/>
              <a:t>1</a:t>
            </a:r>
            <a:r>
              <a:rPr lang="zh-CN" altLang="en-US" dirty="0"/>
              <a:t>－</a:t>
            </a:r>
            <a:r>
              <a:rPr lang="en-US" altLang="zh-CN" dirty="0"/>
              <a:t>4  </a:t>
            </a:r>
            <a:r>
              <a:rPr lang="zh-CN" altLang="en-US" dirty="0"/>
              <a:t>计算机的工作过程</a:t>
            </a:r>
            <a:endParaRPr lang="zh-CN" altLang="zh-CN" dirty="0"/>
          </a:p>
        </p:txBody>
      </p:sp>
      <p:pic>
        <p:nvPicPr>
          <p:cNvPr id="3" name="图片 2">
            <a:extLst>
              <a:ext uri="{FF2B5EF4-FFF2-40B4-BE49-F238E27FC236}">
                <a16:creationId xmlns:a16="http://schemas.microsoft.com/office/drawing/2014/main" id="{4EA890A0-5A78-4783-ACE1-79457682F6D3}"/>
              </a:ext>
            </a:extLst>
          </p:cNvPr>
          <p:cNvPicPr>
            <a:picLocks noChangeAspect="1"/>
          </p:cNvPicPr>
          <p:nvPr/>
        </p:nvPicPr>
        <p:blipFill>
          <a:blip r:embed="rId2"/>
          <a:stretch>
            <a:fillRect/>
          </a:stretch>
        </p:blipFill>
        <p:spPr>
          <a:xfrm>
            <a:off x="4067944" y="1116839"/>
            <a:ext cx="2337288" cy="4471922"/>
          </a:xfrm>
          <a:prstGeom prst="rect">
            <a:avLst/>
          </a:prstGeom>
        </p:spPr>
      </p:pic>
      <p:sp>
        <p:nvSpPr>
          <p:cNvPr id="6" name="Rectangle 9">
            <a:extLst>
              <a:ext uri="{FF2B5EF4-FFF2-40B4-BE49-F238E27FC236}">
                <a16:creationId xmlns:a16="http://schemas.microsoft.com/office/drawing/2014/main" id="{2C301850-6C7A-4350-A29C-1897D907080E}"/>
              </a:ext>
            </a:extLst>
          </p:cNvPr>
          <p:cNvSpPr>
            <a:spLocks noChangeArrowheads="1"/>
          </p:cNvSpPr>
          <p:nvPr/>
        </p:nvSpPr>
        <p:spPr bwMode="auto">
          <a:xfrm>
            <a:off x="6444208" y="31099"/>
            <a:ext cx="2645835" cy="894862"/>
          </a:xfrm>
          <a:prstGeom prst="rect">
            <a:avLst/>
          </a:prstGeom>
          <a:noFill/>
          <a:ln w="38100">
            <a:solidFill>
              <a:srgbClr val="00B0F0"/>
            </a:solidFill>
            <a:miter lim="800000"/>
            <a:headEnd/>
            <a:tailEnd/>
          </a:ln>
          <a:effectLst/>
        </p:spPr>
        <p:txBody>
          <a:bodyPr lIns="92075" tIns="46038" rIns="92075" bIns="4603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1.2</a:t>
            </a:r>
            <a:r>
              <a:rPr kumimoji="1" lang="zh-CN" altLang="en-US"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rPr>
              <a:t>计算机的工作过程</a:t>
            </a:r>
            <a:endParaRPr kumimoji="1" lang="en-US" altLang="zh-CN"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宋体" panose="02010600030101010101" pitchFamily="2" charset="-122"/>
              <a:cs typeface="+mn-cs"/>
            </a:endParaRPr>
          </a:p>
        </p:txBody>
      </p:sp>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66"/>
      </a:hlink>
      <a:folHlink>
        <a:srgbClr val="990099"/>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3">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33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33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默认设计模板">
  <a:themeElements>
    <a:clrScheme name="默认设计模板 13">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33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33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默认设计模板">
  <a:themeElements>
    <a:clrScheme name="默认设计模板 13">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33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33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2040</TotalTime>
  <Words>3519</Words>
  <Application>Microsoft Office PowerPoint</Application>
  <PresentationFormat>全屏显示(4:3)</PresentationFormat>
  <Paragraphs>637</Paragraphs>
  <Slides>71</Slides>
  <Notes>16</Notes>
  <HiddenSlides>0</HiddenSlides>
  <MMClips>0</MMClips>
  <ScaleCrop>false</ScaleCrop>
  <HeadingPairs>
    <vt:vector size="8" baseType="variant">
      <vt:variant>
        <vt:lpstr>已用的字体</vt:lpstr>
      </vt:variant>
      <vt:variant>
        <vt:i4>17</vt:i4>
      </vt:variant>
      <vt:variant>
        <vt:lpstr>主题</vt:lpstr>
      </vt:variant>
      <vt:variant>
        <vt:i4>7</vt:i4>
      </vt:variant>
      <vt:variant>
        <vt:lpstr>嵌入 OLE 服务器</vt:lpstr>
      </vt:variant>
      <vt:variant>
        <vt:i4>1</vt:i4>
      </vt:variant>
      <vt:variant>
        <vt:lpstr>幻灯片标题</vt:lpstr>
      </vt:variant>
      <vt:variant>
        <vt:i4>71</vt:i4>
      </vt:variant>
    </vt:vector>
  </HeadingPairs>
  <TitlesOfParts>
    <vt:vector size="96" baseType="lpstr">
      <vt:lpstr>等线</vt:lpstr>
      <vt:lpstr>华文琥珀</vt:lpstr>
      <vt:lpstr>华文细黑</vt:lpstr>
      <vt:lpstr>华文新魏</vt:lpstr>
      <vt:lpstr>华文行楷</vt:lpstr>
      <vt:lpstr>宋体</vt:lpstr>
      <vt:lpstr>微软雅黑</vt:lpstr>
      <vt:lpstr>Arial</vt:lpstr>
      <vt:lpstr>Calibri</vt:lpstr>
      <vt:lpstr>Cambria Math</vt:lpstr>
      <vt:lpstr>Consolas</vt:lpstr>
      <vt:lpstr>Helvetica</vt:lpstr>
      <vt:lpstr>Segoe UI</vt:lpstr>
      <vt:lpstr>Segoe UI Black</vt:lpstr>
      <vt:lpstr>Symbol</vt:lpstr>
      <vt:lpstr>Times New Roman</vt:lpstr>
      <vt:lpstr>Wingdings</vt:lpstr>
      <vt:lpstr>默认设计模板</vt:lpstr>
      <vt:lpstr>1_默认设计模板</vt:lpstr>
      <vt:lpstr>Office 主题​​</vt:lpstr>
      <vt:lpstr>1_Office 主题​​</vt:lpstr>
      <vt:lpstr>2_Office 主题​​</vt:lpstr>
      <vt:lpstr>2_默认设计模板</vt:lpstr>
      <vt:lpstr>3_默认设计模板</vt:lpstr>
      <vt:lpstr>Visio</vt:lpstr>
      <vt:lpstr>第 1 章 计算机系统概述</vt:lpstr>
      <vt:lpstr> 1. 1  计算机系统的组成</vt:lpstr>
      <vt:lpstr>PowerPoint 演示文稿</vt:lpstr>
      <vt:lpstr>计算机软件系统</vt:lpstr>
      <vt:lpstr>1. 1. 2 冯诺依曼思想</vt:lpstr>
      <vt:lpstr>　　冯·诺依曼结构计算机的特点是: 　　(1 )计算机由五大部件构成,即计算机 = 存储器 + 运算器 + 控制器 + 输入设备 + 输出设备。 　　(2 )所有的程序(包括指令和数据)都是用二进制形式存储在内存中的。 　　(3 )冯诺依曼核心思想 </vt:lpstr>
      <vt:lpstr> 　　典型的冯·诺依曼结构计算机的框图如图 1－2 所示。</vt:lpstr>
      <vt:lpstr>哈佛结构计算机</vt:lpstr>
      <vt:lpstr>1. 2  计算机的工作过程</vt:lpstr>
      <vt:lpstr>　主机完成一条指令的过程    （取数指令）         指令：  Load  ACC , X           功能：  Acc← M（X)  </vt:lpstr>
      <vt:lpstr>PowerPoint 演示文稿</vt:lpstr>
      <vt:lpstr>指令执行过程</vt:lpstr>
      <vt:lpstr>PowerPoint 演示文稿</vt:lpstr>
      <vt:lpstr>　主机完成一条存数指令的过程？             指令：  Store   ACC , X           功能：  M（X) ←Acc  </vt:lpstr>
      <vt:lpstr>PowerPoint 演示文稿</vt:lpstr>
      <vt:lpstr>1.3计算机的性能指标</vt:lpstr>
      <vt:lpstr>PowerPoint 演示文稿</vt:lpstr>
      <vt:lpstr>　　1 )主频   　                  fcpu 是 CPU 的频率; t cpu 是时钟周期。</vt:lpstr>
      <vt:lpstr>　　2 )指令的执行速度 　　指令的平均执行时间 T m： fi 表示指令系统中第 i 条指令出现的概率; t i 表示第 i 条指令的指令周期(这条指令从取出到指令执行完毕的完整时间)。</vt:lpstr>
      <vt:lpstr> 　运算速度 ：每秒钟执行指令的数量。     运算速度的单位是 MIPS ( MillionInstructionsperSecond ,每秒百万条指令)</vt:lpstr>
      <vt:lpstr>3）CPI   (Clock cycles Per Instruction)</vt:lpstr>
      <vt:lpstr>MIPS   (Million Instructions  Per Second) </vt:lpstr>
      <vt:lpstr>4）MFLOPS   (Million Floating-Point Operations Per Second) </vt:lpstr>
      <vt:lpstr>CPU执行时间</vt:lpstr>
      <vt:lpstr> 　　例 1－1  计算机 A 和计算机 B 具有相同的指令集,计算机 A 的时钟周期是 250ps ,执行程序 P 的 CPI 是 2.0 ;计算机 B 的时钟周期是 500ps ,执行相同程序的 CPI 是 1. 2 。试 比较两台计算机的速度。 　　解 设程序 P 的指令条数为 I 。首先计算每台计算机的 CPU 时钟周期数:</vt:lpstr>
      <vt:lpstr> 　　然后计算每台计算机的 CPU 时间:     因此,计算机 A 的速度更快。</vt:lpstr>
      <vt:lpstr> 　　 4. 可靠性 　　计算机的可靠性可以用计算机平均无故障工作时间来表示,即计算机硬件运行时不发生故障的平均时间。</vt:lpstr>
      <vt:lpstr>如何进行计算机性能测试？</vt:lpstr>
      <vt:lpstr>计算机性能测试 Benchmark</vt:lpstr>
      <vt:lpstr>性能测试程序</vt:lpstr>
      <vt:lpstr>1.4 计算机的层次结构</vt:lpstr>
      <vt:lpstr>计算 1~10 的和   　　1） C 语言： </vt:lpstr>
      <vt:lpstr>　　同样计算 1~10 的和,采用MIPS 指令的汇编语言编写的程序段如下所示:</vt:lpstr>
      <vt:lpstr>MIPS32机器指令</vt:lpstr>
      <vt:lpstr>逻辑电路实现：</vt:lpstr>
      <vt:lpstr>1.5 计算机发展 </vt:lpstr>
      <vt:lpstr>最古老的计算器</vt:lpstr>
      <vt:lpstr>1904年弗莱明发明真空电子二极管</vt:lpstr>
      <vt:lpstr>1906年弗雷斯特发明真空电子三极管</vt:lpstr>
      <vt:lpstr>艾肯的MARK—I</vt:lpstr>
      <vt:lpstr>阿塔纳索夫ABC计算机</vt:lpstr>
      <vt:lpstr>世界上第一台电子数字计算机</vt:lpstr>
      <vt:lpstr>ENIAC</vt:lpstr>
      <vt:lpstr>Vacuum tube in  ENIAC</vt:lpstr>
      <vt:lpstr>ENIAC Programming</vt:lpstr>
      <vt:lpstr>Debug (线路检查)</vt:lpstr>
      <vt:lpstr>ENIAC的问题</vt:lpstr>
      <vt:lpstr>图林机</vt:lpstr>
      <vt:lpstr>Turing Machine, 1936</vt:lpstr>
      <vt:lpstr>现代电子计算机之父</vt:lpstr>
      <vt:lpstr>1946-1959  第一代电子管计算机时代</vt:lpstr>
      <vt:lpstr>1959-1964 晶体管造就第二代计算机</vt:lpstr>
      <vt:lpstr>1959-1964 晶体管造就第二代计算机</vt:lpstr>
      <vt:lpstr>1964-1970  第三代计算机</vt:lpstr>
      <vt:lpstr>霍夫和Intel 4004 </vt:lpstr>
      <vt:lpstr>Intel 4004</vt:lpstr>
      <vt:lpstr>第一台微型计算机：Altair 8800 </vt:lpstr>
      <vt:lpstr>我国计算机技术的发展</vt:lpstr>
      <vt:lpstr>计算机发展历程小结：</vt:lpstr>
      <vt:lpstr>1965年 Moore’s Law</vt:lpstr>
      <vt:lpstr>计算设备体积随着半导体工业发展呈指数式缩小</vt:lpstr>
      <vt:lpstr>2. 计算机的分类</vt:lpstr>
      <vt:lpstr>3. 计算机的应用</vt:lpstr>
      <vt:lpstr>PowerPoint 演示文稿</vt:lpstr>
      <vt:lpstr>PowerPoint 演示文稿</vt:lpstr>
      <vt:lpstr>PowerPoint 演示文稿</vt:lpstr>
      <vt:lpstr>1.6 MIPS架构计算机</vt:lpstr>
      <vt:lpstr>PowerPoint 演示文稿</vt:lpstr>
      <vt:lpstr>PowerPoint 演示文稿</vt:lpstr>
      <vt:lpstr>3.MIPS计算机内部结构</vt:lpstr>
      <vt:lpstr>4.MIPS指令架构的应用</vt:lpstr>
    </vt:vector>
  </TitlesOfParts>
  <Company>wp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wp</dc:creator>
  <cp:lastModifiedBy>Zhougw</cp:lastModifiedBy>
  <cp:revision>136</cp:revision>
  <cp:lastPrinted>2021-09-01T03:43:16Z</cp:lastPrinted>
  <dcterms:created xsi:type="dcterms:W3CDTF">2008-03-13T07:21:00Z</dcterms:created>
  <dcterms:modified xsi:type="dcterms:W3CDTF">2021-09-01T11:45:11Z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